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5" r:id="rId1"/>
  </p:sldMasterIdLst>
  <p:sldIdLst>
    <p:sldId id="302" r:id="rId2"/>
    <p:sldId id="275" r:id="rId3"/>
    <p:sldId id="311" r:id="rId4"/>
    <p:sldId id="312" r:id="rId5"/>
    <p:sldId id="274" r:id="rId6"/>
    <p:sldId id="307" r:id="rId7"/>
    <p:sldId id="303" r:id="rId8"/>
    <p:sldId id="306" r:id="rId9"/>
    <p:sldId id="305" r:id="rId10"/>
    <p:sldId id="304" r:id="rId11"/>
    <p:sldId id="309" r:id="rId12"/>
    <p:sldId id="310" r:id="rId13"/>
    <p:sldId id="314" r:id="rId14"/>
    <p:sldId id="313" r:id="rId15"/>
    <p:sldId id="315" r:id="rId16"/>
    <p:sldId id="316" r:id="rId17"/>
    <p:sldId id="321" r:id="rId18"/>
    <p:sldId id="318" r:id="rId19"/>
    <p:sldId id="320" r:id="rId20"/>
    <p:sldId id="317" r:id="rId21"/>
    <p:sldId id="322" r:id="rId22"/>
    <p:sldId id="324" r:id="rId23"/>
    <p:sldId id="325" r:id="rId24"/>
    <p:sldId id="326" r:id="rId25"/>
    <p:sldId id="327" r:id="rId26"/>
  </p:sldIdLst>
  <p:sldSz cx="9144000" cy="6858000" type="screen4x3"/>
  <p:notesSz cx="6858000" cy="9144000"/>
  <p:defaultTextStyle>
    <a:defPPr>
      <a:defRPr lang="ar-SA"/>
    </a:defPPr>
    <a:lvl1pPr algn="r" rtl="1" fontAlgn="base">
      <a:spcBef>
        <a:spcPct val="0"/>
      </a:spcBef>
      <a:spcAft>
        <a:spcPct val="0"/>
      </a:spcAft>
      <a:buChar char="•"/>
      <a:defRPr sz="2400" kern="1200">
        <a:solidFill>
          <a:schemeClr val="tx1"/>
        </a:solidFill>
        <a:latin typeface="Arial" charset="0"/>
        <a:ea typeface="+mn-ea"/>
        <a:cs typeface="Traditional Arabic" pitchFamily="2" charset="-78"/>
      </a:defRPr>
    </a:lvl1pPr>
    <a:lvl2pPr marL="457200" algn="r" rtl="1" fontAlgn="base">
      <a:spcBef>
        <a:spcPct val="0"/>
      </a:spcBef>
      <a:spcAft>
        <a:spcPct val="0"/>
      </a:spcAft>
      <a:buChar char="•"/>
      <a:defRPr sz="2400" kern="1200">
        <a:solidFill>
          <a:schemeClr val="tx1"/>
        </a:solidFill>
        <a:latin typeface="Arial" charset="0"/>
        <a:ea typeface="+mn-ea"/>
        <a:cs typeface="Traditional Arabic" pitchFamily="2" charset="-78"/>
      </a:defRPr>
    </a:lvl2pPr>
    <a:lvl3pPr marL="914400" algn="r" rtl="1" fontAlgn="base">
      <a:spcBef>
        <a:spcPct val="0"/>
      </a:spcBef>
      <a:spcAft>
        <a:spcPct val="0"/>
      </a:spcAft>
      <a:buChar char="•"/>
      <a:defRPr sz="2400" kern="1200">
        <a:solidFill>
          <a:schemeClr val="tx1"/>
        </a:solidFill>
        <a:latin typeface="Arial" charset="0"/>
        <a:ea typeface="+mn-ea"/>
        <a:cs typeface="Traditional Arabic" pitchFamily="2" charset="-78"/>
      </a:defRPr>
    </a:lvl3pPr>
    <a:lvl4pPr marL="1371600" algn="r" rtl="1" fontAlgn="base">
      <a:spcBef>
        <a:spcPct val="0"/>
      </a:spcBef>
      <a:spcAft>
        <a:spcPct val="0"/>
      </a:spcAft>
      <a:buChar char="•"/>
      <a:defRPr sz="2400" kern="1200">
        <a:solidFill>
          <a:schemeClr val="tx1"/>
        </a:solidFill>
        <a:latin typeface="Arial" charset="0"/>
        <a:ea typeface="+mn-ea"/>
        <a:cs typeface="Traditional Arabic" pitchFamily="2" charset="-78"/>
      </a:defRPr>
    </a:lvl4pPr>
    <a:lvl5pPr marL="1828800" algn="r" rtl="1" fontAlgn="base">
      <a:spcBef>
        <a:spcPct val="0"/>
      </a:spcBef>
      <a:spcAft>
        <a:spcPct val="0"/>
      </a:spcAft>
      <a:buChar char="•"/>
      <a:defRPr sz="2400" kern="1200">
        <a:solidFill>
          <a:schemeClr val="tx1"/>
        </a:solidFill>
        <a:latin typeface="Arial" charset="0"/>
        <a:ea typeface="+mn-ea"/>
        <a:cs typeface="Traditional Arabic" pitchFamily="2" charset="-78"/>
      </a:defRPr>
    </a:lvl5pPr>
    <a:lvl6pPr marL="2286000" algn="l" defTabSz="914400" rtl="0" eaLnBrk="1" latinLnBrk="0" hangingPunct="1">
      <a:defRPr sz="2400" kern="1200">
        <a:solidFill>
          <a:schemeClr val="tx1"/>
        </a:solidFill>
        <a:latin typeface="Arial" charset="0"/>
        <a:ea typeface="+mn-ea"/>
        <a:cs typeface="Traditional Arabic" pitchFamily="2" charset="-78"/>
      </a:defRPr>
    </a:lvl6pPr>
    <a:lvl7pPr marL="2743200" algn="l" defTabSz="914400" rtl="0" eaLnBrk="1" latinLnBrk="0" hangingPunct="1">
      <a:defRPr sz="2400" kern="1200">
        <a:solidFill>
          <a:schemeClr val="tx1"/>
        </a:solidFill>
        <a:latin typeface="Arial" charset="0"/>
        <a:ea typeface="+mn-ea"/>
        <a:cs typeface="Traditional Arabic" pitchFamily="2" charset="-78"/>
      </a:defRPr>
    </a:lvl7pPr>
    <a:lvl8pPr marL="3200400" algn="l" defTabSz="914400" rtl="0" eaLnBrk="1" latinLnBrk="0" hangingPunct="1">
      <a:defRPr sz="2400" kern="1200">
        <a:solidFill>
          <a:schemeClr val="tx1"/>
        </a:solidFill>
        <a:latin typeface="Arial" charset="0"/>
        <a:ea typeface="+mn-ea"/>
        <a:cs typeface="Traditional Arabic" pitchFamily="2" charset="-78"/>
      </a:defRPr>
    </a:lvl8pPr>
    <a:lvl9pPr marL="3657600" algn="l" defTabSz="914400" rtl="0" eaLnBrk="1" latinLnBrk="0" hangingPunct="1">
      <a:defRPr sz="2400" kern="1200">
        <a:solidFill>
          <a:schemeClr val="tx1"/>
        </a:solidFill>
        <a:latin typeface="Arial" charset="0"/>
        <a:ea typeface="+mn-ea"/>
        <a:cs typeface="Traditional Arabic"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0058"/>
    <a:srgbClr val="000054"/>
    <a:srgbClr val="D8D684"/>
    <a:srgbClr val="E6E5B0"/>
    <a:srgbClr val="EDF3F3"/>
    <a:srgbClr val="000099"/>
    <a:srgbClr val="006600"/>
    <a:srgbClr val="33CC33"/>
    <a:srgbClr val="003399"/>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0" d="100"/>
          <a:sy n="70"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174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31747" name="Rectangle 3"/>
          <p:cNvSpPr>
            <a:spLocks noGrp="1" noChangeArrowheads="1"/>
          </p:cNvSpPr>
          <p:nvPr>
            <p:ph type="ctrTitle"/>
          </p:nvPr>
        </p:nvSpPr>
        <p:spPr>
          <a:xfrm>
            <a:off x="315913" y="466725"/>
            <a:ext cx="6781800" cy="2133600"/>
          </a:xfrm>
        </p:spPr>
        <p:txBody>
          <a:bodyPr/>
          <a:lstStyle>
            <a:lvl1pPr algn="r">
              <a:defRPr sz="4800"/>
            </a:lvl1pPr>
          </a:lstStyle>
          <a:p>
            <a:r>
              <a:rPr lang="ar-SA" altLang="en-US"/>
              <a:t>انقر لتحرير نمط العنوان الرئيسي</a:t>
            </a:r>
          </a:p>
        </p:txBody>
      </p:sp>
      <p:sp>
        <p:nvSpPr>
          <p:cNvPr id="31748" name="Rectangle 4"/>
          <p:cNvSpPr>
            <a:spLocks noGrp="1" noChangeArrowheads="1"/>
          </p:cNvSpPr>
          <p:nvPr>
            <p:ph type="subTitle" idx="1"/>
          </p:nvPr>
        </p:nvSpPr>
        <p:spPr>
          <a:xfrm>
            <a:off x="849313" y="3049588"/>
            <a:ext cx="6248400" cy="2362200"/>
          </a:xfrm>
        </p:spPr>
        <p:txBody>
          <a:bodyPr/>
          <a:lstStyle>
            <a:lvl1pPr marL="0" indent="0">
              <a:buFont typeface="Wingdings" pitchFamily="2" charset="2"/>
              <a:buNone/>
              <a:defRPr sz="3200"/>
            </a:lvl1pPr>
          </a:lstStyle>
          <a:p>
            <a:r>
              <a:rPr lang="ar-SA" altLang="en-US"/>
              <a:t>انقر لتحرير نمط العنوان الثانوي الرئيسي</a:t>
            </a:r>
          </a:p>
        </p:txBody>
      </p:sp>
      <p:sp>
        <p:nvSpPr>
          <p:cNvPr id="31749" name="Rectangle 5"/>
          <p:cNvSpPr>
            <a:spLocks noGrp="1" noChangeArrowheads="1"/>
          </p:cNvSpPr>
          <p:nvPr>
            <p:ph type="dt" sz="half" idx="2"/>
          </p:nvPr>
        </p:nvSpPr>
        <p:spPr/>
        <p:txBody>
          <a:bodyPr/>
          <a:lstStyle>
            <a:lvl1pPr>
              <a:defRPr/>
            </a:lvl1pPr>
          </a:lstStyle>
          <a:p>
            <a:endParaRPr lang="en-US" altLang="en-US"/>
          </a:p>
        </p:txBody>
      </p:sp>
      <p:sp>
        <p:nvSpPr>
          <p:cNvPr id="31750" name="Rectangle 6"/>
          <p:cNvSpPr>
            <a:spLocks noGrp="1" noChangeArrowheads="1"/>
          </p:cNvSpPr>
          <p:nvPr>
            <p:ph type="ftr" sz="quarter" idx="3"/>
          </p:nvPr>
        </p:nvSpPr>
        <p:spPr/>
        <p:txBody>
          <a:bodyPr/>
          <a:lstStyle>
            <a:lvl1pPr>
              <a:defRPr/>
            </a:lvl1pPr>
          </a:lstStyle>
          <a:p>
            <a:endParaRPr lang="en-US" altLang="en-US"/>
          </a:p>
        </p:txBody>
      </p:sp>
      <p:sp>
        <p:nvSpPr>
          <p:cNvPr id="31751" name="Rectangle 7"/>
          <p:cNvSpPr>
            <a:spLocks noGrp="1" noChangeArrowheads="1"/>
          </p:cNvSpPr>
          <p:nvPr>
            <p:ph type="sldNum" sz="quarter" idx="4"/>
          </p:nvPr>
        </p:nvSpPr>
        <p:spPr/>
        <p:txBody>
          <a:bodyPr/>
          <a:lstStyle>
            <a:lvl1pPr>
              <a:defRPr/>
            </a:lvl1pPr>
          </a:lstStyle>
          <a:p>
            <a:fld id="{650058CA-9A5C-468D-84E2-0499252A37F3}" type="slidenum">
              <a:rPr lang="ar-SY" altLang="en-US"/>
              <a:pPr/>
              <a:t>‹#›</a:t>
            </a:fld>
            <a:endParaRPr lang="en-US" altLang="en-US"/>
          </a:p>
        </p:txBody>
      </p:sp>
      <p:grpSp>
        <p:nvGrpSpPr>
          <p:cNvPr id="31752" name="Group 8"/>
          <p:cNvGrpSpPr>
            <a:grpSpLocks/>
          </p:cNvGrpSpPr>
          <p:nvPr/>
        </p:nvGrpSpPr>
        <p:grpSpPr bwMode="auto">
          <a:xfrm>
            <a:off x="7493000" y="2992438"/>
            <a:ext cx="1338263" cy="2189162"/>
            <a:chOff x="4704" y="1885"/>
            <a:chExt cx="843" cy="1379"/>
          </a:xfrm>
        </p:grpSpPr>
        <p:sp>
          <p:nvSpPr>
            <p:cNvPr id="3175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3175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3175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3175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3175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3175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3175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3176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3176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3176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3176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3176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3176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3176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3176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3176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3176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3177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3177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3177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3177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3177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3177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3177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3177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3177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3177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3178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3178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3178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3178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3178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p>
        </p:txBody>
      </p:sp>
      <p:sp>
        <p:nvSpPr>
          <p:cNvPr id="5" name="عنصر نائب للتذييل 4"/>
          <p:cNvSpPr>
            <a:spLocks noGrp="1"/>
          </p:cNvSpPr>
          <p:nvPr>
            <p:ph type="ftr" sz="quarter" idx="11"/>
          </p:nvPr>
        </p:nvSpPr>
        <p:spPr/>
        <p:txBody>
          <a:bodyPr/>
          <a:lstStyle>
            <a:lvl1pPr>
              <a:defRPr/>
            </a:lvl1pPr>
          </a:lstStyle>
          <a:p>
            <a:endParaRPr lang="en-US" altLang="en-US"/>
          </a:p>
        </p:txBody>
      </p:sp>
      <p:sp>
        <p:nvSpPr>
          <p:cNvPr id="6" name="عنصر نائب لرقم الشريحة 5"/>
          <p:cNvSpPr>
            <a:spLocks noGrp="1"/>
          </p:cNvSpPr>
          <p:nvPr>
            <p:ph type="sldNum" sz="quarter" idx="12"/>
          </p:nvPr>
        </p:nvSpPr>
        <p:spPr/>
        <p:txBody>
          <a:bodyPr/>
          <a:lstStyle>
            <a:lvl1pPr>
              <a:defRPr/>
            </a:lvl1pPr>
          </a:lstStyle>
          <a:p>
            <a:fld id="{6F93EF7A-8D36-412E-9B04-BCEEFE5FA56A}" type="slidenum">
              <a:rPr lang="ar-SY"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122238"/>
            <a:ext cx="2057400" cy="6008687"/>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122238"/>
            <a:ext cx="6019800" cy="600868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p>
        </p:txBody>
      </p:sp>
      <p:sp>
        <p:nvSpPr>
          <p:cNvPr id="5" name="عنصر نائب للتذييل 4"/>
          <p:cNvSpPr>
            <a:spLocks noGrp="1"/>
          </p:cNvSpPr>
          <p:nvPr>
            <p:ph type="ftr" sz="quarter" idx="11"/>
          </p:nvPr>
        </p:nvSpPr>
        <p:spPr/>
        <p:txBody>
          <a:bodyPr/>
          <a:lstStyle>
            <a:lvl1pPr>
              <a:defRPr/>
            </a:lvl1pPr>
          </a:lstStyle>
          <a:p>
            <a:endParaRPr lang="en-US" altLang="en-US"/>
          </a:p>
        </p:txBody>
      </p:sp>
      <p:sp>
        <p:nvSpPr>
          <p:cNvPr id="6" name="عنصر نائب لرقم الشريحة 5"/>
          <p:cNvSpPr>
            <a:spLocks noGrp="1"/>
          </p:cNvSpPr>
          <p:nvPr>
            <p:ph type="sldNum" sz="quarter" idx="12"/>
          </p:nvPr>
        </p:nvSpPr>
        <p:spPr/>
        <p:txBody>
          <a:bodyPr/>
          <a:lstStyle>
            <a:lvl1pPr>
              <a:defRPr/>
            </a:lvl1pPr>
          </a:lstStyle>
          <a:p>
            <a:fld id="{730B0529-E5DD-4E7A-A3D3-4F087FF3D3BF}" type="slidenum">
              <a:rPr lang="ar-SY"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22238"/>
            <a:ext cx="7543800" cy="1295400"/>
          </a:xfrm>
        </p:spPr>
        <p:txBody>
          <a:bodyPr/>
          <a:lstStyle/>
          <a:p>
            <a:r>
              <a:rPr lang="ar-SA" smtClean="0"/>
              <a:t>انقر لتحرير نمط العنوان الرئيسي</a:t>
            </a:r>
            <a:endParaRPr lang="en-US"/>
          </a:p>
        </p:txBody>
      </p:sp>
      <p:sp>
        <p:nvSpPr>
          <p:cNvPr id="3" name="عنصر نائب لـ SmartArt 2"/>
          <p:cNvSpPr>
            <a:spLocks noGrp="1"/>
          </p:cNvSpPr>
          <p:nvPr>
            <p:ph type="dgm" idx="1"/>
          </p:nvPr>
        </p:nvSpPr>
        <p:spPr>
          <a:xfrm>
            <a:off x="457200" y="1719263"/>
            <a:ext cx="8229600" cy="4411662"/>
          </a:xfrm>
        </p:spPr>
        <p:txBody>
          <a:bodyPr/>
          <a:lstStyle/>
          <a:p>
            <a:endParaRPr lang="en-US"/>
          </a:p>
        </p:txBody>
      </p:sp>
      <p:sp>
        <p:nvSpPr>
          <p:cNvPr id="4" name="عنصر نائب للتاريخ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عنصر نائب لرقم الشريحة 5"/>
          <p:cNvSpPr>
            <a:spLocks noGrp="1"/>
          </p:cNvSpPr>
          <p:nvPr>
            <p:ph type="sldNum" sz="quarter" idx="12"/>
          </p:nvPr>
        </p:nvSpPr>
        <p:spPr>
          <a:xfrm>
            <a:off x="6553200" y="6248400"/>
            <a:ext cx="2133600" cy="457200"/>
          </a:xfrm>
        </p:spPr>
        <p:txBody>
          <a:bodyPr/>
          <a:lstStyle>
            <a:lvl1pPr>
              <a:defRPr/>
            </a:lvl1pPr>
          </a:lstStyle>
          <a:p>
            <a:fld id="{73D9B0B7-F18E-477F-A54E-2620A88CBEA4}" type="slidenum">
              <a:rPr lang="ar-SY"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122238"/>
            <a:ext cx="8229600" cy="60086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 name="عنصر نائب للتاريخ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عنصر نائب للتذييل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عنصر نائب لرقم الشريحة 4"/>
          <p:cNvSpPr>
            <a:spLocks noGrp="1"/>
          </p:cNvSpPr>
          <p:nvPr>
            <p:ph type="sldNum" sz="quarter" idx="12"/>
          </p:nvPr>
        </p:nvSpPr>
        <p:spPr>
          <a:xfrm>
            <a:off x="6553200" y="6248400"/>
            <a:ext cx="2133600" cy="457200"/>
          </a:xfrm>
        </p:spPr>
        <p:txBody>
          <a:bodyPr/>
          <a:lstStyle>
            <a:lvl1pPr>
              <a:defRPr/>
            </a:lvl1pPr>
          </a:lstStyle>
          <a:p>
            <a:fld id="{C0B75E38-843B-4CF1-B8F2-834767873163}" type="slidenum">
              <a:rPr lang="ar-SY"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p>
        </p:txBody>
      </p:sp>
      <p:sp>
        <p:nvSpPr>
          <p:cNvPr id="5" name="عنصر نائب للتذييل 4"/>
          <p:cNvSpPr>
            <a:spLocks noGrp="1"/>
          </p:cNvSpPr>
          <p:nvPr>
            <p:ph type="ftr" sz="quarter" idx="11"/>
          </p:nvPr>
        </p:nvSpPr>
        <p:spPr/>
        <p:txBody>
          <a:bodyPr/>
          <a:lstStyle>
            <a:lvl1pPr>
              <a:defRPr/>
            </a:lvl1pPr>
          </a:lstStyle>
          <a:p>
            <a:endParaRPr lang="en-US" altLang="en-US"/>
          </a:p>
        </p:txBody>
      </p:sp>
      <p:sp>
        <p:nvSpPr>
          <p:cNvPr id="6" name="عنصر نائب لرقم الشريحة 5"/>
          <p:cNvSpPr>
            <a:spLocks noGrp="1"/>
          </p:cNvSpPr>
          <p:nvPr>
            <p:ph type="sldNum" sz="quarter" idx="12"/>
          </p:nvPr>
        </p:nvSpPr>
        <p:spPr/>
        <p:txBody>
          <a:bodyPr/>
          <a:lstStyle>
            <a:lvl1pPr>
              <a:defRPr/>
            </a:lvl1pPr>
          </a:lstStyle>
          <a:p>
            <a:fld id="{8E7680CB-C147-41D7-A432-D1E6D0E22338}" type="slidenum">
              <a:rPr lang="ar-SY"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ltLang="en-US"/>
          </a:p>
        </p:txBody>
      </p:sp>
      <p:sp>
        <p:nvSpPr>
          <p:cNvPr id="5" name="عنصر نائب للتذييل 4"/>
          <p:cNvSpPr>
            <a:spLocks noGrp="1"/>
          </p:cNvSpPr>
          <p:nvPr>
            <p:ph type="ftr" sz="quarter" idx="11"/>
          </p:nvPr>
        </p:nvSpPr>
        <p:spPr/>
        <p:txBody>
          <a:bodyPr/>
          <a:lstStyle>
            <a:lvl1pPr>
              <a:defRPr/>
            </a:lvl1pPr>
          </a:lstStyle>
          <a:p>
            <a:endParaRPr lang="en-US" altLang="en-US"/>
          </a:p>
        </p:txBody>
      </p:sp>
      <p:sp>
        <p:nvSpPr>
          <p:cNvPr id="6" name="عنصر نائب لرقم الشريحة 5"/>
          <p:cNvSpPr>
            <a:spLocks noGrp="1"/>
          </p:cNvSpPr>
          <p:nvPr>
            <p:ph type="sldNum" sz="quarter" idx="12"/>
          </p:nvPr>
        </p:nvSpPr>
        <p:spPr/>
        <p:txBody>
          <a:bodyPr/>
          <a:lstStyle>
            <a:lvl1pPr>
              <a:defRPr/>
            </a:lvl1pPr>
          </a:lstStyle>
          <a:p>
            <a:fld id="{08F95F2C-DE6A-4CE6-953E-E6627E315C6D}" type="slidenum">
              <a:rPr lang="ar-SY"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ltLang="en-US"/>
          </a:p>
        </p:txBody>
      </p:sp>
      <p:sp>
        <p:nvSpPr>
          <p:cNvPr id="6" name="عنصر نائب للتذييل 5"/>
          <p:cNvSpPr>
            <a:spLocks noGrp="1"/>
          </p:cNvSpPr>
          <p:nvPr>
            <p:ph type="ftr" sz="quarter" idx="11"/>
          </p:nvPr>
        </p:nvSpPr>
        <p:spPr/>
        <p:txBody>
          <a:bodyPr/>
          <a:lstStyle>
            <a:lvl1pPr>
              <a:defRPr/>
            </a:lvl1pPr>
          </a:lstStyle>
          <a:p>
            <a:endParaRPr lang="en-US" altLang="en-US"/>
          </a:p>
        </p:txBody>
      </p:sp>
      <p:sp>
        <p:nvSpPr>
          <p:cNvPr id="7" name="عنصر نائب لرقم الشريحة 6"/>
          <p:cNvSpPr>
            <a:spLocks noGrp="1"/>
          </p:cNvSpPr>
          <p:nvPr>
            <p:ph type="sldNum" sz="quarter" idx="12"/>
          </p:nvPr>
        </p:nvSpPr>
        <p:spPr/>
        <p:txBody>
          <a:bodyPr/>
          <a:lstStyle>
            <a:lvl1pPr>
              <a:defRPr/>
            </a:lvl1pPr>
          </a:lstStyle>
          <a:p>
            <a:fld id="{161E9779-9150-4341-9A52-8A3996CF15F6}" type="slidenum">
              <a:rPr lang="ar-SY"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ltLang="en-US"/>
          </a:p>
        </p:txBody>
      </p:sp>
      <p:sp>
        <p:nvSpPr>
          <p:cNvPr id="8" name="عنصر نائب للتذييل 7"/>
          <p:cNvSpPr>
            <a:spLocks noGrp="1"/>
          </p:cNvSpPr>
          <p:nvPr>
            <p:ph type="ftr" sz="quarter" idx="11"/>
          </p:nvPr>
        </p:nvSpPr>
        <p:spPr/>
        <p:txBody>
          <a:bodyPr/>
          <a:lstStyle>
            <a:lvl1pPr>
              <a:defRPr/>
            </a:lvl1pPr>
          </a:lstStyle>
          <a:p>
            <a:endParaRPr lang="en-US" altLang="en-US"/>
          </a:p>
        </p:txBody>
      </p:sp>
      <p:sp>
        <p:nvSpPr>
          <p:cNvPr id="9" name="عنصر نائب لرقم الشريحة 8"/>
          <p:cNvSpPr>
            <a:spLocks noGrp="1"/>
          </p:cNvSpPr>
          <p:nvPr>
            <p:ph type="sldNum" sz="quarter" idx="12"/>
          </p:nvPr>
        </p:nvSpPr>
        <p:spPr/>
        <p:txBody>
          <a:bodyPr/>
          <a:lstStyle>
            <a:lvl1pPr>
              <a:defRPr/>
            </a:lvl1pPr>
          </a:lstStyle>
          <a:p>
            <a:fld id="{3764B346-3586-4EF4-B392-541FE3FC9043}" type="slidenum">
              <a:rPr lang="ar-SY"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ltLang="en-US"/>
          </a:p>
        </p:txBody>
      </p:sp>
      <p:sp>
        <p:nvSpPr>
          <p:cNvPr id="4" name="عنصر نائب للتذييل 3"/>
          <p:cNvSpPr>
            <a:spLocks noGrp="1"/>
          </p:cNvSpPr>
          <p:nvPr>
            <p:ph type="ftr" sz="quarter" idx="11"/>
          </p:nvPr>
        </p:nvSpPr>
        <p:spPr/>
        <p:txBody>
          <a:bodyPr/>
          <a:lstStyle>
            <a:lvl1pPr>
              <a:defRPr/>
            </a:lvl1pPr>
          </a:lstStyle>
          <a:p>
            <a:endParaRPr lang="en-US" altLang="en-US"/>
          </a:p>
        </p:txBody>
      </p:sp>
      <p:sp>
        <p:nvSpPr>
          <p:cNvPr id="5" name="عنصر نائب لرقم الشريحة 4"/>
          <p:cNvSpPr>
            <a:spLocks noGrp="1"/>
          </p:cNvSpPr>
          <p:nvPr>
            <p:ph type="sldNum" sz="quarter" idx="12"/>
          </p:nvPr>
        </p:nvSpPr>
        <p:spPr/>
        <p:txBody>
          <a:bodyPr/>
          <a:lstStyle>
            <a:lvl1pPr>
              <a:defRPr/>
            </a:lvl1pPr>
          </a:lstStyle>
          <a:p>
            <a:fld id="{B13D4AC4-DE3C-4D4D-98B4-842BB989AE5C}" type="slidenum">
              <a:rPr lang="ar-SY"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ltLang="en-US"/>
          </a:p>
        </p:txBody>
      </p:sp>
      <p:sp>
        <p:nvSpPr>
          <p:cNvPr id="3" name="عنصر نائب للتذييل 2"/>
          <p:cNvSpPr>
            <a:spLocks noGrp="1"/>
          </p:cNvSpPr>
          <p:nvPr>
            <p:ph type="ftr" sz="quarter" idx="11"/>
          </p:nvPr>
        </p:nvSpPr>
        <p:spPr/>
        <p:txBody>
          <a:bodyPr/>
          <a:lstStyle>
            <a:lvl1pPr>
              <a:defRPr/>
            </a:lvl1pPr>
          </a:lstStyle>
          <a:p>
            <a:endParaRPr lang="en-US" altLang="en-US"/>
          </a:p>
        </p:txBody>
      </p:sp>
      <p:sp>
        <p:nvSpPr>
          <p:cNvPr id="4" name="عنصر نائب لرقم الشريحة 3"/>
          <p:cNvSpPr>
            <a:spLocks noGrp="1"/>
          </p:cNvSpPr>
          <p:nvPr>
            <p:ph type="sldNum" sz="quarter" idx="12"/>
          </p:nvPr>
        </p:nvSpPr>
        <p:spPr/>
        <p:txBody>
          <a:bodyPr/>
          <a:lstStyle>
            <a:lvl1pPr>
              <a:defRPr/>
            </a:lvl1pPr>
          </a:lstStyle>
          <a:p>
            <a:fld id="{845F5CDD-3B3F-4421-B624-B09C0B796DE4}" type="slidenum">
              <a:rPr lang="ar-SY"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p>
        </p:txBody>
      </p:sp>
      <p:sp>
        <p:nvSpPr>
          <p:cNvPr id="6" name="عنصر نائب للتذييل 5"/>
          <p:cNvSpPr>
            <a:spLocks noGrp="1"/>
          </p:cNvSpPr>
          <p:nvPr>
            <p:ph type="ftr" sz="quarter" idx="11"/>
          </p:nvPr>
        </p:nvSpPr>
        <p:spPr/>
        <p:txBody>
          <a:bodyPr/>
          <a:lstStyle>
            <a:lvl1pPr>
              <a:defRPr/>
            </a:lvl1pPr>
          </a:lstStyle>
          <a:p>
            <a:endParaRPr lang="en-US" altLang="en-US"/>
          </a:p>
        </p:txBody>
      </p:sp>
      <p:sp>
        <p:nvSpPr>
          <p:cNvPr id="7" name="عنصر نائب لرقم الشريحة 6"/>
          <p:cNvSpPr>
            <a:spLocks noGrp="1"/>
          </p:cNvSpPr>
          <p:nvPr>
            <p:ph type="sldNum" sz="quarter" idx="12"/>
          </p:nvPr>
        </p:nvSpPr>
        <p:spPr/>
        <p:txBody>
          <a:bodyPr/>
          <a:lstStyle>
            <a:lvl1pPr>
              <a:defRPr/>
            </a:lvl1pPr>
          </a:lstStyle>
          <a:p>
            <a:fld id="{A3280CD4-B87D-447C-BDE7-D7FFE411FF07}" type="slidenum">
              <a:rPr lang="ar-SY"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p>
        </p:txBody>
      </p:sp>
      <p:sp>
        <p:nvSpPr>
          <p:cNvPr id="6" name="عنصر نائب للتذييل 5"/>
          <p:cNvSpPr>
            <a:spLocks noGrp="1"/>
          </p:cNvSpPr>
          <p:nvPr>
            <p:ph type="ftr" sz="quarter" idx="11"/>
          </p:nvPr>
        </p:nvSpPr>
        <p:spPr/>
        <p:txBody>
          <a:bodyPr/>
          <a:lstStyle>
            <a:lvl1pPr>
              <a:defRPr/>
            </a:lvl1pPr>
          </a:lstStyle>
          <a:p>
            <a:endParaRPr lang="en-US" altLang="en-US"/>
          </a:p>
        </p:txBody>
      </p:sp>
      <p:sp>
        <p:nvSpPr>
          <p:cNvPr id="7" name="عنصر نائب لرقم الشريحة 6"/>
          <p:cNvSpPr>
            <a:spLocks noGrp="1"/>
          </p:cNvSpPr>
          <p:nvPr>
            <p:ph type="sldNum" sz="quarter" idx="12"/>
          </p:nvPr>
        </p:nvSpPr>
        <p:spPr/>
        <p:txBody>
          <a:bodyPr/>
          <a:lstStyle>
            <a:lvl1pPr>
              <a:defRPr/>
            </a:lvl1pPr>
          </a:lstStyle>
          <a:p>
            <a:fld id="{6730A791-875D-4259-A6FB-52E543F13B9F}" type="slidenum">
              <a:rPr lang="ar-SY"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30723"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ar-SA" altLang="en-US" smtClean="0"/>
              <a:t>انقر لتحرير نمط العنوان الرئيسي</a:t>
            </a:r>
          </a:p>
        </p:txBody>
      </p:sp>
      <p:sp>
        <p:nvSpPr>
          <p:cNvPr id="3072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3072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buFontTx/>
              <a:buNone/>
              <a:defRPr sz="1000">
                <a:cs typeface="+mn-cs"/>
              </a:defRPr>
            </a:lvl1pPr>
          </a:lstStyle>
          <a:p>
            <a:endParaRPr lang="en-US" altLang="en-US"/>
          </a:p>
        </p:txBody>
      </p:sp>
      <p:sp>
        <p:nvSpPr>
          <p:cNvPr id="3072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buFontTx/>
              <a:buNone/>
              <a:defRPr sz="1000">
                <a:cs typeface="+mn-cs"/>
              </a:defRPr>
            </a:lvl1pPr>
          </a:lstStyle>
          <a:p>
            <a:endParaRPr lang="en-US" altLang="en-US"/>
          </a:p>
        </p:txBody>
      </p:sp>
      <p:sp>
        <p:nvSpPr>
          <p:cNvPr id="3072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buFontTx/>
              <a:buNone/>
              <a:defRPr sz="1000">
                <a:cs typeface="+mn-cs"/>
              </a:defRPr>
            </a:lvl1pPr>
          </a:lstStyle>
          <a:p>
            <a:fld id="{EF8D65F1-D186-485E-9633-9D8090C02F2E}" type="slidenum">
              <a:rPr lang="ar-SY" altLang="en-US"/>
              <a:pPr/>
              <a:t>‹#›</a:t>
            </a:fld>
            <a:endParaRPr lang="en-US" altLang="en-US"/>
          </a:p>
        </p:txBody>
      </p:sp>
      <p:grpSp>
        <p:nvGrpSpPr>
          <p:cNvPr id="30728" name="Group 8"/>
          <p:cNvGrpSpPr>
            <a:grpSpLocks/>
          </p:cNvGrpSpPr>
          <p:nvPr/>
        </p:nvGrpSpPr>
        <p:grpSpPr bwMode="auto">
          <a:xfrm>
            <a:off x="8153400" y="152400"/>
            <a:ext cx="792163" cy="1295400"/>
            <a:chOff x="5136" y="960"/>
            <a:chExt cx="528" cy="864"/>
          </a:xfrm>
        </p:grpSpPr>
        <p:sp>
          <p:nvSpPr>
            <p:cNvPr id="3072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3073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3073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3073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3073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3073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3073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3073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3073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3073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073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074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3074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3074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074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074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3074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074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074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074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074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3075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3075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075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075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3075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075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075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075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075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3075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76"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01" r:id="rId12"/>
    <p:sldLayoutId id="2147483702" r:id="rId13"/>
  </p:sldLayoutIdLst>
  <p:timing>
    <p:tnLst>
      <p:par>
        <p:cTn id="1" dur="indefinite" restart="never" nodeType="tmRoot"/>
      </p:par>
    </p:tnLst>
  </p:timing>
  <p:txStyles>
    <p:titleStyle>
      <a:lvl1pPr algn="l" rtl="1" fontAlgn="base">
        <a:spcBef>
          <a:spcPct val="0"/>
        </a:spcBef>
        <a:spcAft>
          <a:spcPct val="0"/>
        </a:spcAft>
        <a:defRPr sz="3900" b="1">
          <a:solidFill>
            <a:schemeClr val="tx2"/>
          </a:solidFill>
          <a:latin typeface="+mj-lt"/>
          <a:ea typeface="+mj-ea"/>
          <a:cs typeface="+mj-cs"/>
        </a:defRPr>
      </a:lvl1pPr>
      <a:lvl2pPr algn="l" rtl="1" fontAlgn="base">
        <a:spcBef>
          <a:spcPct val="0"/>
        </a:spcBef>
        <a:spcAft>
          <a:spcPct val="0"/>
        </a:spcAft>
        <a:defRPr sz="3900" b="1">
          <a:solidFill>
            <a:schemeClr val="tx2"/>
          </a:solidFill>
          <a:latin typeface="Arial" charset="0"/>
          <a:cs typeface="Arial" charset="0"/>
        </a:defRPr>
      </a:lvl2pPr>
      <a:lvl3pPr algn="l" rtl="1" fontAlgn="base">
        <a:spcBef>
          <a:spcPct val="0"/>
        </a:spcBef>
        <a:spcAft>
          <a:spcPct val="0"/>
        </a:spcAft>
        <a:defRPr sz="3900" b="1">
          <a:solidFill>
            <a:schemeClr val="tx2"/>
          </a:solidFill>
          <a:latin typeface="Arial" charset="0"/>
          <a:cs typeface="Arial" charset="0"/>
        </a:defRPr>
      </a:lvl3pPr>
      <a:lvl4pPr algn="l" rtl="1" fontAlgn="base">
        <a:spcBef>
          <a:spcPct val="0"/>
        </a:spcBef>
        <a:spcAft>
          <a:spcPct val="0"/>
        </a:spcAft>
        <a:defRPr sz="3900" b="1">
          <a:solidFill>
            <a:schemeClr val="tx2"/>
          </a:solidFill>
          <a:latin typeface="Arial" charset="0"/>
          <a:cs typeface="Arial" charset="0"/>
        </a:defRPr>
      </a:lvl4pPr>
      <a:lvl5pPr algn="l" rtl="1" fontAlgn="base">
        <a:spcBef>
          <a:spcPct val="0"/>
        </a:spcBef>
        <a:spcAft>
          <a:spcPct val="0"/>
        </a:spcAft>
        <a:defRPr sz="3900" b="1">
          <a:solidFill>
            <a:schemeClr val="tx2"/>
          </a:solidFill>
          <a:latin typeface="Arial" charset="0"/>
          <a:cs typeface="Arial" charset="0"/>
        </a:defRPr>
      </a:lvl5pPr>
      <a:lvl6pPr marL="457200" algn="l" rtl="1" fontAlgn="base">
        <a:spcBef>
          <a:spcPct val="0"/>
        </a:spcBef>
        <a:spcAft>
          <a:spcPct val="0"/>
        </a:spcAft>
        <a:defRPr sz="3900" b="1">
          <a:solidFill>
            <a:schemeClr val="tx2"/>
          </a:solidFill>
          <a:latin typeface="Arial" charset="0"/>
          <a:cs typeface="Arial" charset="0"/>
        </a:defRPr>
      </a:lvl6pPr>
      <a:lvl7pPr marL="914400" algn="l" rtl="1" fontAlgn="base">
        <a:spcBef>
          <a:spcPct val="0"/>
        </a:spcBef>
        <a:spcAft>
          <a:spcPct val="0"/>
        </a:spcAft>
        <a:defRPr sz="3900" b="1">
          <a:solidFill>
            <a:schemeClr val="tx2"/>
          </a:solidFill>
          <a:latin typeface="Arial" charset="0"/>
          <a:cs typeface="Arial" charset="0"/>
        </a:defRPr>
      </a:lvl7pPr>
      <a:lvl8pPr marL="1371600" algn="l" rtl="1" fontAlgn="base">
        <a:spcBef>
          <a:spcPct val="0"/>
        </a:spcBef>
        <a:spcAft>
          <a:spcPct val="0"/>
        </a:spcAft>
        <a:defRPr sz="3900" b="1">
          <a:solidFill>
            <a:schemeClr val="tx2"/>
          </a:solidFill>
          <a:latin typeface="Arial" charset="0"/>
          <a:cs typeface="Arial" charset="0"/>
        </a:defRPr>
      </a:lvl8pPr>
      <a:lvl9pPr marL="1828800" algn="l" rtl="1" fontAlgn="base">
        <a:spcBef>
          <a:spcPct val="0"/>
        </a:spcBef>
        <a:spcAft>
          <a:spcPct val="0"/>
        </a:spcAft>
        <a:defRPr sz="3900" b="1">
          <a:solidFill>
            <a:schemeClr val="tx2"/>
          </a:solidFill>
          <a:latin typeface="Arial" charset="0"/>
          <a:cs typeface="Arial" charset="0"/>
        </a:defRPr>
      </a:lvl9pPr>
    </p:titleStyle>
    <p:bodyStyle>
      <a:lvl1pPr marL="342900" indent="-342900" algn="r" rtl="1"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r" rtl="1" fontAlgn="base">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r" rtl="1" fontAlgn="base">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r" rtl="1"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0" y="1"/>
            <a:ext cx="7286644" cy="2852738"/>
          </a:xfrm>
        </p:spPr>
        <p:txBody>
          <a:bodyPr/>
          <a:lstStyle/>
          <a:p>
            <a:pPr algn="ctr"/>
            <a:r>
              <a:rPr lang="ar-SA"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Simple Bold Ruled" pitchFamily="2" charset="-78"/>
              </a:rPr>
              <a:t>الوساطة المالية </a:t>
            </a: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Simple Bold Ruled" pitchFamily="2" charset="-78"/>
              </a:rPr>
              <a:t/>
            </a:r>
            <a:b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Simple Bold Ruled" pitchFamily="2" charset="-78"/>
              </a:rPr>
            </a:br>
            <a:r>
              <a:rPr lang="ar-SA"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Simple Bold Ruled" pitchFamily="2" charset="-78"/>
              </a:rPr>
              <a:t>ومخاطر </a:t>
            </a: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Simple Bold Ruled" pitchFamily="2" charset="-78"/>
              </a:rPr>
              <a:t/>
            </a:r>
            <a:b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Simple Bold Ruled" pitchFamily="2" charset="-78"/>
              </a:rPr>
            </a:br>
            <a:r>
              <a:rPr lang="ar-SA"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Simple Bold Ruled" pitchFamily="2" charset="-78"/>
              </a:rPr>
              <a:t>الصناعة المصرفية الإسلامية</a:t>
            </a:r>
            <a:endParaRPr 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9683" name="Rectangle 3"/>
          <p:cNvSpPr>
            <a:spLocks noChangeArrowheads="1"/>
          </p:cNvSpPr>
          <p:nvPr/>
        </p:nvSpPr>
        <p:spPr bwMode="auto">
          <a:xfrm>
            <a:off x="250825" y="5213350"/>
            <a:ext cx="5688013" cy="1311275"/>
          </a:xfrm>
          <a:prstGeom prst="rect">
            <a:avLst/>
          </a:prstGeom>
          <a:noFill/>
          <a:ln w="9525">
            <a:noFill/>
            <a:miter lim="800000"/>
            <a:headEnd/>
            <a:tailEnd/>
          </a:ln>
          <a:effectLst/>
        </p:spPr>
        <p:txBody>
          <a:bodyPr>
            <a:spAutoFit/>
          </a:bodyPr>
          <a:lstStyle/>
          <a:p>
            <a:pPr algn="ctr" eaLnBrk="0" hangingPunct="0">
              <a:buFontTx/>
              <a:buNone/>
            </a:pPr>
            <a:r>
              <a:rPr lang="ar-SY"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الدكتور سامر مظهر قنطقجي</a:t>
            </a:r>
          </a:p>
          <a:p>
            <a:pPr algn="ctr" rtl="0" eaLnBrk="0" hangingPunct="0">
              <a:buFontTx/>
              <a:buNone/>
            </a:pPr>
            <a:r>
              <a:rPr lang="en-US"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rPr>
              <a:t>Samer Kantakji, PhD in Accountancy</a:t>
            </a:r>
            <a:endParaRPr lang="ar-SY"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endParaRPr>
          </a:p>
          <a:p>
            <a:pPr algn="ctr" rtl="0" eaLnBrk="0" hangingPunct="0">
              <a:buFontTx/>
              <a:buNone/>
            </a:pPr>
            <a:r>
              <a:rPr lang="en-US" sz="2800" b="1" u="sng" dirty="0" smtClean="0">
                <a:solidFill>
                  <a:schemeClr val="tx2"/>
                </a:solidFill>
                <a:latin typeface="Tahoma" pitchFamily="34" charset="0"/>
                <a:cs typeface="Tahoma" pitchFamily="34" charset="0"/>
              </a:rPr>
              <a:t>www.kantakji.com</a:t>
            </a:r>
            <a:r>
              <a:rPr lang="en-US" sz="2800" b="1" i="1" u="sng" dirty="0" smtClean="0">
                <a:solidFill>
                  <a:schemeClr val="tx2"/>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blinds(horizontal)">
                                      <p:cBhvr>
                                        <p:cTn id="7" dur="500"/>
                                        <p:tgtEl>
                                          <p:spTgt spid="19968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animEffect transition="in" filter="blinds(horizontal)">
                                      <p:cBhvr>
                                        <p:cTn id="11" dur="500"/>
                                        <p:tgtEl>
                                          <p:spTgt spid="19968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iterate type="lt">
                                    <p:tmPct val="0"/>
                                  </p:iterate>
                                  <p:childTnLst>
                                    <p:set>
                                      <p:cBhvr>
                                        <p:cTn id="14" dur="1" fill="hold">
                                          <p:stCondLst>
                                            <p:cond delay="0"/>
                                          </p:stCondLst>
                                        </p:cTn>
                                        <p:tgtEl>
                                          <p:spTgt spid="199683">
                                            <p:txEl>
                                              <p:pRg st="2" end="2"/>
                                            </p:txEl>
                                          </p:spTgt>
                                        </p:tgtEl>
                                        <p:attrNameLst>
                                          <p:attrName>style.visibility</p:attrName>
                                        </p:attrNameLst>
                                      </p:cBhvr>
                                      <p:to>
                                        <p:strVal val="visible"/>
                                      </p:to>
                                    </p:set>
                                    <p:animEffect transition="in" filter="blinds(horizontal)">
                                      <p:cBhvr>
                                        <p:cTn id="15" dur="500"/>
                                        <p:tgtEl>
                                          <p:spTgt spid="199683">
                                            <p:txEl>
                                              <p:pRg st="2" end="2"/>
                                            </p:txEl>
                                          </p:spTgt>
                                        </p:tgtEl>
                                      </p:cBhvr>
                                    </p:animEffect>
                                  </p:childTnLst>
                                </p:cTn>
                              </p:par>
                            </p:childTnLst>
                          </p:cTn>
                        </p:par>
                        <p:par>
                          <p:cTn id="16" fill="hold">
                            <p:stCondLst>
                              <p:cond delay="1500"/>
                            </p:stCondLst>
                            <p:childTnLst>
                              <p:par>
                                <p:cTn id="17" presetID="8" presetClass="entr" presetSubtype="16" fill="hold" nodeType="afterEffect">
                                  <p:stCondLst>
                                    <p:cond delay="0"/>
                                  </p:stCondLst>
                                  <p:iterate type="lt">
                                    <p:tmPct val="0"/>
                                  </p:iterate>
                                  <p:childTnLst>
                                    <p:set>
                                      <p:cBhvr>
                                        <p:cTn id="18" dur="1" fill="hold">
                                          <p:stCondLst>
                                            <p:cond delay="0"/>
                                          </p:stCondLst>
                                        </p:cTn>
                                        <p:tgtEl>
                                          <p:spTgt spid="199683">
                                            <p:txEl>
                                              <p:pRg st="2" end="2"/>
                                            </p:txEl>
                                          </p:spTgt>
                                        </p:tgtEl>
                                        <p:attrNameLst>
                                          <p:attrName>style.visibility</p:attrName>
                                        </p:attrNameLst>
                                      </p:cBhvr>
                                      <p:to>
                                        <p:strVal val="visible"/>
                                      </p:to>
                                    </p:set>
                                    <p:animEffect transition="in" filter="diamond(in)">
                                      <p:cBhvr>
                                        <p:cTn id="19" dur="2000"/>
                                        <p:tgtEl>
                                          <p:spTgt spid="199683">
                                            <p:txEl>
                                              <p:pRg st="2" end="2"/>
                                            </p:txEl>
                                          </p:spTgt>
                                        </p:tgtEl>
                                      </p:cBhvr>
                                    </p:animEffect>
                                  </p:childTnLst>
                                </p:cTn>
                              </p:par>
                            </p:childTnLst>
                          </p:cTn>
                        </p:par>
                        <p:par>
                          <p:cTn id="20" fill="hold">
                            <p:stCondLst>
                              <p:cond delay="3500"/>
                            </p:stCondLst>
                            <p:childTnLst>
                              <p:par>
                                <p:cTn id="21" presetID="20" presetClass="emph" presetSubtype="0" fill="hold" nodeType="afterEffect">
                                  <p:stCondLst>
                                    <p:cond delay="0"/>
                                  </p:stCondLst>
                                  <p:iterate type="lt">
                                    <p:tmPct val="10000"/>
                                  </p:iterate>
                                  <p:childTnLst>
                                    <p:set>
                                      <p:cBhvr override="childStyle">
                                        <p:cTn id="22" dur="500" autoRev="1" fill="hold"/>
                                        <p:tgtEl>
                                          <p:spTgt spid="199683">
                                            <p:txEl>
                                              <p:pRg st="2" end="2"/>
                                            </p:txEl>
                                          </p:spTgt>
                                        </p:tgtEl>
                                        <p:attrNameLst>
                                          <p:attrName>style.color</p:attrName>
                                        </p:attrNameLst>
                                      </p:cBhvr>
                                      <p:to>
                                        <p:clrVal>
                                          <a:schemeClr val="accent2"/>
                                        </p:clrVal>
                                      </p:to>
                                    </p:set>
                                    <p:set>
                                      <p:cBhvr>
                                        <p:cTn id="23" dur="500" autoRev="1" fill="hold"/>
                                        <p:tgtEl>
                                          <p:spTgt spid="199683">
                                            <p:txEl>
                                              <p:pRg st="2" end="2"/>
                                            </p:txEl>
                                          </p:spTgt>
                                        </p:tgtEl>
                                        <p:attrNameLst>
                                          <p:attrName>fillcolor</p:attrName>
                                        </p:attrNameLst>
                                      </p:cBhvr>
                                      <p:to>
                                        <p:clrVal>
                                          <a:schemeClr val="accent2"/>
                                        </p:clrVal>
                                      </p:to>
                                    </p:set>
                                    <p:set>
                                      <p:cBhvr>
                                        <p:cTn id="24" dur="500" autoRev="1" fill="hold"/>
                                        <p:tgtEl>
                                          <p:spTgt spid="199683">
                                            <p:txEl>
                                              <p:pRg st="2" end="2"/>
                                            </p:txEl>
                                          </p:spTgt>
                                        </p:tgtEl>
                                        <p:attrNameLst>
                                          <p:attrName>fill.type</p:attrName>
                                        </p:attrNameLst>
                                      </p:cBhvr>
                                      <p:to>
                                        <p:strVal val="solid"/>
                                      </p:to>
                                    </p:set>
                                  </p:childTnLst>
                                </p:cTn>
                              </p:par>
                            </p:childTnLst>
                          </p:cTn>
                        </p:par>
                        <p:par>
                          <p:cTn id="25" fill="hold">
                            <p:stCondLst>
                              <p:cond delay="6000"/>
                            </p:stCondLst>
                            <p:childTnLst>
                              <p:par>
                                <p:cTn id="26" presetID="30" presetClass="emph" presetSubtype="0" fill="hold" nodeType="afterEffect">
                                  <p:stCondLst>
                                    <p:cond delay="0"/>
                                  </p:stCondLst>
                                  <p:childTnLst>
                                    <p:animClr clrSpc="hsl" dir="cw">
                                      <p:cBhvr override="childStyle">
                                        <p:cTn id="27" dur="500" fill="hold"/>
                                        <p:tgtEl>
                                          <p:spTgt spid="199683">
                                            <p:txEl>
                                              <p:pRg st="0" end="0"/>
                                            </p:txEl>
                                          </p:spTgt>
                                        </p:tgtEl>
                                        <p:attrNameLst>
                                          <p:attrName>style.color</p:attrName>
                                        </p:attrNameLst>
                                      </p:cBhvr>
                                      <p:by>
                                        <p:hsl h="0" s="12549" l="25098"/>
                                      </p:by>
                                    </p:animClr>
                                    <p:animClr clrSpc="hsl" dir="cw">
                                      <p:cBhvr>
                                        <p:cTn id="28" dur="500" fill="hold"/>
                                        <p:tgtEl>
                                          <p:spTgt spid="199683">
                                            <p:txEl>
                                              <p:pRg st="0" end="0"/>
                                            </p:txEl>
                                          </p:spTgt>
                                        </p:tgtEl>
                                        <p:attrNameLst>
                                          <p:attrName>fillcolor</p:attrName>
                                        </p:attrNameLst>
                                      </p:cBhvr>
                                      <p:by>
                                        <p:hsl h="0" s="12549" l="25098"/>
                                      </p:by>
                                    </p:animClr>
                                    <p:animClr clrSpc="hsl" dir="cw">
                                      <p:cBhvr>
                                        <p:cTn id="29" dur="500" fill="hold"/>
                                        <p:tgtEl>
                                          <p:spTgt spid="199683">
                                            <p:txEl>
                                              <p:pRg st="0" end="0"/>
                                            </p:txEl>
                                          </p:spTgt>
                                        </p:tgtEl>
                                        <p:attrNameLst>
                                          <p:attrName>stroke.color</p:attrName>
                                        </p:attrNameLst>
                                      </p:cBhvr>
                                      <p:by>
                                        <p:hsl h="0" s="12549" l="25098"/>
                                      </p:by>
                                    </p:animClr>
                                    <p:set>
                                      <p:cBhvr>
                                        <p:cTn id="30" dur="500" fill="hold"/>
                                        <p:tgtEl>
                                          <p:spTgt spid="19968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2" y="-24"/>
            <a:ext cx="2857500" cy="2857500"/>
          </a:xfrm>
          <a:prstGeom prst="rect">
            <a:avLst/>
          </a:prstGeom>
          <a:noFill/>
          <a:ln w="9525">
            <a:noFill/>
            <a:miter lim="800000"/>
            <a:headEnd/>
            <a:tailEnd/>
          </a:ln>
          <a:effectLst/>
        </p:spPr>
      </p:pic>
      <p:sp>
        <p:nvSpPr>
          <p:cNvPr id="166923" name="Rectangle 11"/>
          <p:cNvSpPr>
            <a:spLocks noChangeArrowheads="1"/>
          </p:cNvSpPr>
          <p:nvPr/>
        </p:nvSpPr>
        <p:spPr bwMode="auto">
          <a:xfrm>
            <a:off x="0" y="5715016"/>
            <a:ext cx="9144000" cy="993788"/>
          </a:xfrm>
          <a:prstGeom prst="rect">
            <a:avLst/>
          </a:prstGeom>
          <a:noFill/>
          <a:ln w="9525">
            <a:noFill/>
            <a:miter lim="800000"/>
            <a:headEnd/>
            <a:tailEnd/>
          </a:ln>
        </p:spPr>
        <p:txBody>
          <a:bodyPr/>
          <a:lstStyle/>
          <a:p>
            <a:pPr algn="ctr">
              <a:buFontTx/>
              <a:buNone/>
            </a:pPr>
            <a:r>
              <a:rPr lang="ar-SY" b="1" dirty="0" smtClean="0">
                <a:effectLst>
                  <a:outerShdw blurRad="38100" dist="38100" dir="2700000" algn="tl">
                    <a:srgbClr val="000000">
                      <a:alpha val="43137"/>
                    </a:srgbClr>
                  </a:outerShdw>
                </a:effectLst>
                <a:latin typeface="Times New Roman" pitchFamily="18" charset="0"/>
                <a:cs typeface="Times New Roman" pitchFamily="18" charset="0"/>
              </a:rPr>
              <a:t>يجب أن تلعب دور المستثمر الحقيقي بين العرض والطلب على النقود في السوق</a:t>
            </a:r>
          </a:p>
          <a:p>
            <a:pPr algn="ctr">
              <a:buFontTx/>
              <a:buNone/>
            </a:pPr>
            <a:r>
              <a:rPr lang="ar-SY"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بالربط المباشر بين السوقين عن طريق الاستثمار المباشر</a:t>
            </a:r>
            <a:endParaRPr lang="en-US" sz="3600" dirty="0" smtClean="0">
              <a:solidFill>
                <a:srgbClr val="FF0000"/>
              </a:solidFill>
              <a:effectLst>
                <a:outerShdw blurRad="38100" dist="38100" dir="2700000" algn="tl">
                  <a:srgbClr val="000000">
                    <a:alpha val="43137"/>
                  </a:srgbClr>
                </a:outerShdw>
              </a:effectLst>
              <a:cs typeface="Arial" charset="0"/>
            </a:endParaRPr>
          </a:p>
        </p:txBody>
      </p:sp>
      <p:sp>
        <p:nvSpPr>
          <p:cNvPr id="166918" name="Freeform 6"/>
          <p:cNvSpPr>
            <a:spLocks/>
          </p:cNvSpPr>
          <p:nvPr/>
        </p:nvSpPr>
        <p:spPr bwMode="auto">
          <a:xfrm rot="10476027">
            <a:off x="2428860" y="1785926"/>
            <a:ext cx="5214974" cy="3786214"/>
          </a:xfrm>
          <a:custGeom>
            <a:avLst/>
            <a:gdLst/>
            <a:ahLst/>
            <a:cxnLst>
              <a:cxn ang="0">
                <a:pos x="330" y="454"/>
              </a:cxn>
              <a:cxn ang="0">
                <a:pos x="443" y="349"/>
              </a:cxn>
              <a:cxn ang="0">
                <a:pos x="688" y="192"/>
              </a:cxn>
              <a:cxn ang="0">
                <a:pos x="1158" y="122"/>
              </a:cxn>
              <a:cxn ang="0">
                <a:pos x="1440" y="105"/>
              </a:cxn>
              <a:cxn ang="0">
                <a:pos x="1985" y="0"/>
              </a:cxn>
              <a:cxn ang="0">
                <a:pos x="2586" y="35"/>
              </a:cxn>
              <a:cxn ang="0">
                <a:pos x="3000" y="209"/>
              </a:cxn>
              <a:cxn ang="0">
                <a:pos x="3394" y="401"/>
              </a:cxn>
              <a:cxn ang="0">
                <a:pos x="3582" y="541"/>
              </a:cxn>
              <a:cxn ang="0">
                <a:pos x="3885" y="1326"/>
              </a:cxn>
              <a:cxn ang="0">
                <a:pos x="3960" y="1570"/>
              </a:cxn>
              <a:cxn ang="0">
                <a:pos x="3828" y="1989"/>
              </a:cxn>
              <a:cxn ang="0">
                <a:pos x="3565" y="2356"/>
              </a:cxn>
              <a:cxn ang="0">
                <a:pos x="3433" y="2495"/>
              </a:cxn>
              <a:cxn ang="0">
                <a:pos x="3149" y="2739"/>
              </a:cxn>
              <a:cxn ang="0">
                <a:pos x="2848" y="3001"/>
              </a:cxn>
              <a:cxn ang="0">
                <a:pos x="2547" y="3158"/>
              </a:cxn>
              <a:cxn ang="0">
                <a:pos x="2114" y="3315"/>
              </a:cxn>
              <a:cxn ang="0">
                <a:pos x="1647" y="3420"/>
              </a:cxn>
              <a:cxn ang="0">
                <a:pos x="763" y="3246"/>
              </a:cxn>
              <a:cxn ang="0">
                <a:pos x="330" y="2739"/>
              </a:cxn>
              <a:cxn ang="0">
                <a:pos x="102" y="2042"/>
              </a:cxn>
              <a:cxn ang="0">
                <a:pos x="158" y="1239"/>
              </a:cxn>
              <a:cxn ang="0">
                <a:pos x="330" y="454"/>
              </a:cxn>
            </a:cxnLst>
            <a:rect l="0" t="0" r="r" b="b"/>
            <a:pathLst>
              <a:path w="3960" h="3420">
                <a:moveTo>
                  <a:pt x="330" y="454"/>
                </a:moveTo>
                <a:cubicBezTo>
                  <a:pt x="344" y="406"/>
                  <a:pt x="405" y="384"/>
                  <a:pt x="443" y="349"/>
                </a:cubicBezTo>
                <a:cubicBezTo>
                  <a:pt x="516" y="282"/>
                  <a:pt x="588" y="215"/>
                  <a:pt x="688" y="192"/>
                </a:cubicBezTo>
                <a:cubicBezTo>
                  <a:pt x="842" y="97"/>
                  <a:pt x="927" y="135"/>
                  <a:pt x="1158" y="122"/>
                </a:cubicBezTo>
                <a:cubicBezTo>
                  <a:pt x="1252" y="117"/>
                  <a:pt x="1346" y="111"/>
                  <a:pt x="1440" y="105"/>
                </a:cubicBezTo>
                <a:cubicBezTo>
                  <a:pt x="1622" y="71"/>
                  <a:pt x="1803" y="28"/>
                  <a:pt x="1985" y="0"/>
                </a:cubicBezTo>
                <a:cubicBezTo>
                  <a:pt x="2136" y="6"/>
                  <a:pt x="2402" y="1"/>
                  <a:pt x="2586" y="35"/>
                </a:cubicBezTo>
                <a:cubicBezTo>
                  <a:pt x="2755" y="70"/>
                  <a:pt x="2865" y="148"/>
                  <a:pt x="3000" y="209"/>
                </a:cubicBezTo>
                <a:cubicBezTo>
                  <a:pt x="3097" y="256"/>
                  <a:pt x="3297" y="346"/>
                  <a:pt x="3394" y="401"/>
                </a:cubicBezTo>
                <a:cubicBezTo>
                  <a:pt x="3412" y="415"/>
                  <a:pt x="3567" y="526"/>
                  <a:pt x="3582" y="541"/>
                </a:cubicBezTo>
                <a:cubicBezTo>
                  <a:pt x="3664" y="695"/>
                  <a:pt x="3822" y="1155"/>
                  <a:pt x="3885" y="1326"/>
                </a:cubicBezTo>
                <a:cubicBezTo>
                  <a:pt x="3901" y="1415"/>
                  <a:pt x="3930" y="1485"/>
                  <a:pt x="3960" y="1570"/>
                </a:cubicBezTo>
                <a:cubicBezTo>
                  <a:pt x="3944" y="1757"/>
                  <a:pt x="3944" y="1846"/>
                  <a:pt x="3828" y="1989"/>
                </a:cubicBezTo>
                <a:cubicBezTo>
                  <a:pt x="3774" y="2140"/>
                  <a:pt x="3674" y="2240"/>
                  <a:pt x="3565" y="2356"/>
                </a:cubicBezTo>
                <a:cubicBezTo>
                  <a:pt x="3466" y="2460"/>
                  <a:pt x="3616" y="2357"/>
                  <a:pt x="3433" y="2495"/>
                </a:cubicBezTo>
                <a:cubicBezTo>
                  <a:pt x="3328" y="2575"/>
                  <a:pt x="3270" y="2684"/>
                  <a:pt x="3149" y="2739"/>
                </a:cubicBezTo>
                <a:cubicBezTo>
                  <a:pt x="3052" y="2823"/>
                  <a:pt x="2948" y="2931"/>
                  <a:pt x="2848" y="3001"/>
                </a:cubicBezTo>
                <a:cubicBezTo>
                  <a:pt x="2770" y="3044"/>
                  <a:pt x="2624" y="3114"/>
                  <a:pt x="2547" y="3158"/>
                </a:cubicBezTo>
                <a:cubicBezTo>
                  <a:pt x="2425" y="3210"/>
                  <a:pt x="2264" y="3271"/>
                  <a:pt x="2114" y="3315"/>
                </a:cubicBezTo>
                <a:cubicBezTo>
                  <a:pt x="2024" y="3338"/>
                  <a:pt x="1838" y="3405"/>
                  <a:pt x="1647" y="3420"/>
                </a:cubicBezTo>
                <a:cubicBezTo>
                  <a:pt x="1422" y="3408"/>
                  <a:pt x="982" y="3360"/>
                  <a:pt x="763" y="3246"/>
                </a:cubicBezTo>
                <a:cubicBezTo>
                  <a:pt x="656" y="3135"/>
                  <a:pt x="440" y="2940"/>
                  <a:pt x="330" y="2739"/>
                </a:cubicBezTo>
                <a:cubicBezTo>
                  <a:pt x="361" y="2054"/>
                  <a:pt x="0" y="2325"/>
                  <a:pt x="102" y="2042"/>
                </a:cubicBezTo>
                <a:cubicBezTo>
                  <a:pt x="73" y="1792"/>
                  <a:pt x="126" y="1437"/>
                  <a:pt x="158" y="1239"/>
                </a:cubicBezTo>
                <a:cubicBezTo>
                  <a:pt x="196" y="974"/>
                  <a:pt x="283" y="602"/>
                  <a:pt x="330" y="454"/>
                </a:cubicBezTo>
                <a:close/>
              </a:path>
            </a:pathLst>
          </a:custGeom>
          <a:gradFill rotWithShape="1">
            <a:gsLst>
              <a:gs pos="0">
                <a:srgbClr val="FFFFFF">
                  <a:gamma/>
                  <a:shade val="46275"/>
                  <a:invGamma/>
                </a:srgbClr>
              </a:gs>
              <a:gs pos="50000">
                <a:srgbClr val="FFFFFF"/>
              </a:gs>
              <a:gs pos="100000">
                <a:srgbClr val="FFFFFF">
                  <a:gamma/>
                  <a:shade val="46275"/>
                  <a:invGamma/>
                </a:srgbClr>
              </a:gs>
            </a:gsLst>
            <a:lin ang="0" scaled="1"/>
          </a:gradFill>
          <a:ln w="19050" cap="flat" cmpd="sng">
            <a:solidFill>
              <a:srgbClr val="000000"/>
            </a:solidFill>
            <a:prstDash val="lgDash"/>
            <a:round/>
            <a:headEnd/>
            <a:tailEnd/>
          </a:ln>
        </p:spPr>
        <p:txBody>
          <a:bodyPr/>
          <a:lstStyle/>
          <a:p>
            <a:endParaRPr lang="en-US"/>
          </a:p>
        </p:txBody>
      </p:sp>
      <p:sp>
        <p:nvSpPr>
          <p:cNvPr id="166920" name="Oval 8"/>
          <p:cNvSpPr>
            <a:spLocks noChangeArrowheads="1"/>
          </p:cNvSpPr>
          <p:nvPr/>
        </p:nvSpPr>
        <p:spPr bwMode="auto">
          <a:xfrm>
            <a:off x="4796010" y="2372678"/>
            <a:ext cx="2571272" cy="2571194"/>
          </a:xfrm>
          <a:prstGeom prst="ellipse">
            <a:avLst/>
          </a:prstGeom>
          <a:solidFill>
            <a:schemeClr val="hlink"/>
          </a:solidFill>
          <a:ln w="9525">
            <a:solidFill>
              <a:srgbClr val="000000"/>
            </a:solidFill>
            <a:prstDash val="dash"/>
            <a:round/>
            <a:headEnd/>
            <a:tailEnd/>
          </a:ln>
        </p:spPr>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buFontTx/>
              <a:buNone/>
            </a:pPr>
            <a:r>
              <a:rPr lang="ar-SY"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سوق </a:t>
            </a:r>
            <a:endParaRPr lang="ar-SY"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a:p>
            <a:pPr>
              <a:buFontTx/>
              <a:buNone/>
            </a:pPr>
            <a:r>
              <a:rPr lang="ar-SY"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سلع وخدمات</a:t>
            </a:r>
            <a:endParaRPr lang="en-US"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Arial" charset="0"/>
            </a:endParaRPr>
          </a:p>
        </p:txBody>
      </p:sp>
      <p:sp>
        <p:nvSpPr>
          <p:cNvPr id="166919" name="Oval 7"/>
          <p:cNvSpPr>
            <a:spLocks noChangeArrowheads="1"/>
          </p:cNvSpPr>
          <p:nvPr/>
        </p:nvSpPr>
        <p:spPr bwMode="auto">
          <a:xfrm>
            <a:off x="2929287" y="2571953"/>
            <a:ext cx="2571272" cy="2571194"/>
          </a:xfrm>
          <a:prstGeom prst="ellipse">
            <a:avLst/>
          </a:prstGeom>
          <a:solidFill>
            <a:schemeClr val="accent2"/>
          </a:solidFill>
          <a:ln w="9525">
            <a:solidFill>
              <a:srgbClr val="000000"/>
            </a:solidFill>
            <a:prstDash val="dash"/>
            <a:round/>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FontTx/>
              <a:buNone/>
            </a:pPr>
            <a:r>
              <a:rPr lang="ar-SY" sz="3000" b="1" cap="all" dirty="0" smtClean="0">
                <a:ln w="0"/>
                <a:solidFill>
                  <a:srgbClr val="FFFF00"/>
                </a:solidFill>
                <a:effectLst>
                  <a:reflection blurRad="12700" stA="50000" endPos="50000" dist="5000" dir="5400000" sy="-100000" rotWithShape="0"/>
                </a:effectLst>
                <a:latin typeface="Times New Roman" pitchFamily="18" charset="0"/>
                <a:cs typeface="Times New Roman" pitchFamily="18" charset="0"/>
              </a:rPr>
              <a:t>سوق النقود</a:t>
            </a:r>
            <a:endParaRPr lang="en-US" sz="3000" b="1" cap="all" dirty="0">
              <a:ln w="0"/>
              <a:solidFill>
                <a:srgbClr val="FFFF00"/>
              </a:solidFill>
              <a:effectLst>
                <a:reflection blurRad="12700" stA="50000" endPos="50000" dist="5000" dir="5400000" sy="-100000" rotWithShape="0"/>
              </a:effectLst>
              <a:cs typeface="Arial" charset="0"/>
            </a:endParaRPr>
          </a:p>
        </p:txBody>
      </p:sp>
      <p:sp>
        <p:nvSpPr>
          <p:cNvPr id="24" name="Rectangle 3"/>
          <p:cNvSpPr>
            <a:spLocks noChangeArrowheads="1"/>
          </p:cNvSpPr>
          <p:nvPr/>
        </p:nvSpPr>
        <p:spPr bwMode="auto">
          <a:xfrm>
            <a:off x="2928926" y="71414"/>
            <a:ext cx="5000628" cy="1071570"/>
          </a:xfrm>
          <a:prstGeom prst="rect">
            <a:avLst/>
          </a:prstGeom>
          <a:solidFill>
            <a:schemeClr val="folHlink"/>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scene3d>
              <a:camera prst="orthographicFront"/>
              <a:lightRig rig="balanced" dir="t">
                <a:rot lat="0" lon="0" rev="2100000"/>
              </a:lightRig>
            </a:scene3d>
            <a:sp3d extrusionH="57150" prstMaterial="metal">
              <a:bevelT w="38100" h="25400"/>
              <a:contourClr>
                <a:schemeClr val="bg2"/>
              </a:contourClr>
            </a:sp3d>
          </a:bodyPr>
          <a:lstStyle/>
          <a:p>
            <a:pPr algn="ctr">
              <a:buFontTx/>
              <a:buNone/>
            </a:pPr>
            <a:r>
              <a:rPr lang="ar-SY" sz="5400" b="1" dirty="0" smtClean="0">
                <a:ln w="50800"/>
                <a:solidFill>
                  <a:schemeClr val="bg1">
                    <a:shade val="50000"/>
                  </a:schemeClr>
                </a:solidFill>
                <a:cs typeface="PT Simple Bold Ruled" pitchFamily="2" charset="-78"/>
              </a:rPr>
              <a:t>المصارف الإسلامية</a:t>
            </a:r>
            <a:endParaRPr lang="en-US" sz="5400" b="1" dirty="0">
              <a:ln w="50800"/>
              <a:solidFill>
                <a:schemeClr val="bg1">
                  <a:shade val="50000"/>
                </a:schemeClr>
              </a:solidFill>
              <a:cs typeface="PT Simple Bold Rule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21" presetClass="entr" presetSubtype="8" fill="hold" grpId="1" nodeType="withEffect">
                                  <p:stCondLst>
                                    <p:cond delay="0"/>
                                  </p:stCondLst>
                                  <p:childTnLst>
                                    <p:set>
                                      <p:cBhvr>
                                        <p:cTn id="11" dur="1" fill="hold">
                                          <p:stCondLst>
                                            <p:cond delay="0"/>
                                          </p:stCondLst>
                                        </p:cTn>
                                        <p:tgtEl>
                                          <p:spTgt spid="166918"/>
                                        </p:tgtEl>
                                        <p:attrNameLst>
                                          <p:attrName>style.visibility</p:attrName>
                                        </p:attrNameLst>
                                      </p:cBhvr>
                                      <p:to>
                                        <p:strVal val="visible"/>
                                      </p:to>
                                    </p:set>
                                    <p:animEffect transition="in" filter="wheel(8)">
                                      <p:cBhvr>
                                        <p:cTn id="12" dur="2000"/>
                                        <p:tgtEl>
                                          <p:spTgt spid="166918"/>
                                        </p:tgtEl>
                                      </p:cBhvr>
                                    </p:animEffect>
                                  </p:childTnLst>
                                </p:cTn>
                              </p:par>
                              <p:par>
                                <p:cTn id="13" presetID="7" presetClass="entr" presetSubtype="2" fill="hold" grpId="0" nodeType="withEffect">
                                  <p:stCondLst>
                                    <p:cond delay="0"/>
                                  </p:stCondLst>
                                  <p:childTnLst>
                                    <p:set>
                                      <p:cBhvr>
                                        <p:cTn id="14" dur="1" fill="hold">
                                          <p:stCondLst>
                                            <p:cond delay="0"/>
                                          </p:stCondLst>
                                        </p:cTn>
                                        <p:tgtEl>
                                          <p:spTgt spid="166920"/>
                                        </p:tgtEl>
                                        <p:attrNameLst>
                                          <p:attrName>style.visibility</p:attrName>
                                        </p:attrNameLst>
                                      </p:cBhvr>
                                      <p:to>
                                        <p:strVal val="visible"/>
                                      </p:to>
                                    </p:set>
                                    <p:anim calcmode="lin" valueType="num">
                                      <p:cBhvr additive="base">
                                        <p:cTn id="15" dur="2000" fill="hold"/>
                                        <p:tgtEl>
                                          <p:spTgt spid="166920"/>
                                        </p:tgtEl>
                                        <p:attrNameLst>
                                          <p:attrName>ppt_x</p:attrName>
                                        </p:attrNameLst>
                                      </p:cBhvr>
                                      <p:tavLst>
                                        <p:tav tm="0">
                                          <p:val>
                                            <p:strVal val="1+#ppt_w/2"/>
                                          </p:val>
                                        </p:tav>
                                        <p:tav tm="100000">
                                          <p:val>
                                            <p:strVal val="#ppt_x"/>
                                          </p:val>
                                        </p:tav>
                                      </p:tavLst>
                                    </p:anim>
                                    <p:anim calcmode="lin" valueType="num">
                                      <p:cBhvr additive="base">
                                        <p:cTn id="16" dur="2000" fill="hold"/>
                                        <p:tgtEl>
                                          <p:spTgt spid="1669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4" presetClass="entr" presetSubtype="0" fill="hold" grpId="0" nodeType="afterEffect">
                                  <p:stCondLst>
                                    <p:cond delay="0"/>
                                  </p:stCondLst>
                                  <p:childTnLst>
                                    <p:set>
                                      <p:cBhvr>
                                        <p:cTn id="19" dur="1" fill="hold">
                                          <p:stCondLst>
                                            <p:cond delay="0"/>
                                          </p:stCondLst>
                                        </p:cTn>
                                        <p:tgtEl>
                                          <p:spTgt spid="166919"/>
                                        </p:tgtEl>
                                        <p:attrNameLst>
                                          <p:attrName>style.visibility</p:attrName>
                                        </p:attrNameLst>
                                      </p:cBhvr>
                                      <p:to>
                                        <p:strVal val="visible"/>
                                      </p:to>
                                    </p:set>
                                    <p:anim from="(-#ppt_w/2)" to="(#ppt_x)" calcmode="lin" valueType="num">
                                      <p:cBhvr>
                                        <p:cTn id="20" dur="1200" fill="hold">
                                          <p:stCondLst>
                                            <p:cond delay="0"/>
                                          </p:stCondLst>
                                        </p:cTn>
                                        <p:tgtEl>
                                          <p:spTgt spid="166919"/>
                                        </p:tgtEl>
                                        <p:attrNameLst>
                                          <p:attrName>ppt_x</p:attrName>
                                        </p:attrNameLst>
                                      </p:cBhvr>
                                    </p:anim>
                                    <p:anim from="0" to="-1.0" calcmode="lin" valueType="num">
                                      <p:cBhvr>
                                        <p:cTn id="21" dur="400" decel="50000" autoRev="1" fill="hold">
                                          <p:stCondLst>
                                            <p:cond delay="1200"/>
                                          </p:stCondLst>
                                        </p:cTn>
                                        <p:tgtEl>
                                          <p:spTgt spid="166919"/>
                                        </p:tgtEl>
                                        <p:attrNameLst>
                                          <p:attrName>xshear</p:attrName>
                                        </p:attrNameLst>
                                      </p:cBhvr>
                                    </p:anim>
                                    <p:animScale>
                                      <p:cBhvr>
                                        <p:cTn id="22" dur="400" decel="100000" autoRev="1" fill="hold">
                                          <p:stCondLst>
                                            <p:cond delay="1200"/>
                                          </p:stCondLst>
                                        </p:cTn>
                                        <p:tgtEl>
                                          <p:spTgt spid="166919"/>
                                        </p:tgtEl>
                                      </p:cBhvr>
                                      <p:from x="100000" y="100000"/>
                                      <p:to x="80000" y="100000"/>
                                    </p:animScale>
                                    <p:anim by="(#ppt_h/3+#ppt_w*0.1)" calcmode="lin" valueType="num">
                                      <p:cBhvr additive="sum">
                                        <p:cTn id="23" dur="400" decel="100000" autoRev="1" fill="hold">
                                          <p:stCondLst>
                                            <p:cond delay="1200"/>
                                          </p:stCondLst>
                                        </p:cTn>
                                        <p:tgtEl>
                                          <p:spTgt spid="166919"/>
                                        </p:tgtEl>
                                        <p:attrNameLst>
                                          <p:attrName>ppt_x</p:attrName>
                                        </p:attrNameLst>
                                      </p:cBhvr>
                                    </p:anim>
                                  </p:childTnLst>
                                </p:cTn>
                              </p:par>
                              <p:par>
                                <p:cTn id="24" presetID="6" presetClass="emph" presetSubtype="0" fill="hold" grpId="2" nodeType="withEffect">
                                  <p:stCondLst>
                                    <p:cond delay="0"/>
                                  </p:stCondLst>
                                  <p:childTnLst>
                                    <p:animScale>
                                      <p:cBhvr>
                                        <p:cTn id="25" dur="2000" fill="hold"/>
                                        <p:tgtEl>
                                          <p:spTgt spid="166919"/>
                                        </p:tgtEl>
                                      </p:cBhvr>
                                      <p:by x="150000" y="150000"/>
                                    </p:animScale>
                                  </p:childTnLst>
                                </p:cTn>
                              </p:par>
                            </p:childTnLst>
                          </p:cTn>
                        </p:par>
                        <p:par>
                          <p:cTn id="26" fill="hold">
                            <p:stCondLst>
                              <p:cond delay="4000"/>
                            </p:stCondLst>
                            <p:childTnLst>
                              <p:par>
                                <p:cTn id="27" presetID="27" presetClass="emph" presetSubtype="0" repeatCount="10000" fill="hold" grpId="1" nodeType="afterEffect">
                                  <p:stCondLst>
                                    <p:cond delay="0"/>
                                  </p:stCondLst>
                                  <p:childTnLst>
                                    <p:animClr clrSpc="rgb">
                                      <p:cBhvr override="childStyle">
                                        <p:cTn id="28" dur="1500" autoRev="1" fill="hold"/>
                                        <p:tgtEl>
                                          <p:spTgt spid="166919"/>
                                        </p:tgtEl>
                                        <p:attrNameLst>
                                          <p:attrName>style.color</p:attrName>
                                        </p:attrNameLst>
                                      </p:cBhvr>
                                      <p:to>
                                        <a:schemeClr val="bg1"/>
                                      </p:to>
                                    </p:animClr>
                                    <p:animClr clrSpc="rgb">
                                      <p:cBhvr>
                                        <p:cTn id="29" dur="1500" autoRev="1" fill="hold"/>
                                        <p:tgtEl>
                                          <p:spTgt spid="166919"/>
                                        </p:tgtEl>
                                        <p:attrNameLst>
                                          <p:attrName>fillcolor</p:attrName>
                                        </p:attrNameLst>
                                      </p:cBhvr>
                                      <p:to>
                                        <a:schemeClr val="bg1"/>
                                      </p:to>
                                    </p:animClr>
                                    <p:set>
                                      <p:cBhvr>
                                        <p:cTn id="30" dur="1500" autoRev="1" fill="hold"/>
                                        <p:tgtEl>
                                          <p:spTgt spid="166919"/>
                                        </p:tgtEl>
                                        <p:attrNameLst>
                                          <p:attrName>fill.type</p:attrName>
                                        </p:attrNameLst>
                                      </p:cBhvr>
                                      <p:to>
                                        <p:strVal val="solid"/>
                                      </p:to>
                                    </p:set>
                                    <p:set>
                                      <p:cBhvr>
                                        <p:cTn id="31" dur="1500" autoRev="1" fill="hold"/>
                                        <p:tgtEl>
                                          <p:spTgt spid="166919"/>
                                        </p:tgtEl>
                                        <p:attrNameLst>
                                          <p:attrName>fill.on</p:attrName>
                                        </p:attrNameLst>
                                      </p:cBhvr>
                                      <p:to>
                                        <p:strVal val="true"/>
                                      </p:to>
                                    </p:set>
                                  </p:childTnLst>
                                </p:cTn>
                              </p:par>
                              <p:par>
                                <p:cTn id="32" presetID="42" presetClass="entr" presetSubtype="0" fill="hold" grpId="0" nodeType="withEffect">
                                  <p:stCondLst>
                                    <p:cond delay="0"/>
                                  </p:stCondLst>
                                  <p:childTnLst>
                                    <p:set>
                                      <p:cBhvr>
                                        <p:cTn id="33" dur="1" fill="hold">
                                          <p:stCondLst>
                                            <p:cond delay="0"/>
                                          </p:stCondLst>
                                        </p:cTn>
                                        <p:tgtEl>
                                          <p:spTgt spid="166923"/>
                                        </p:tgtEl>
                                        <p:attrNameLst>
                                          <p:attrName>style.visibility</p:attrName>
                                        </p:attrNameLst>
                                      </p:cBhvr>
                                      <p:to>
                                        <p:strVal val="visible"/>
                                      </p:to>
                                    </p:set>
                                    <p:animEffect transition="in" filter="fade">
                                      <p:cBhvr>
                                        <p:cTn id="34" dur="2000"/>
                                        <p:tgtEl>
                                          <p:spTgt spid="166923"/>
                                        </p:tgtEl>
                                      </p:cBhvr>
                                    </p:animEffect>
                                    <p:anim calcmode="lin" valueType="num">
                                      <p:cBhvr>
                                        <p:cTn id="35" dur="2000" fill="hold"/>
                                        <p:tgtEl>
                                          <p:spTgt spid="166923"/>
                                        </p:tgtEl>
                                        <p:attrNameLst>
                                          <p:attrName>ppt_x</p:attrName>
                                        </p:attrNameLst>
                                      </p:cBhvr>
                                      <p:tavLst>
                                        <p:tav tm="0">
                                          <p:val>
                                            <p:strVal val="#ppt_x"/>
                                          </p:val>
                                        </p:tav>
                                        <p:tav tm="100000">
                                          <p:val>
                                            <p:strVal val="#ppt_x"/>
                                          </p:val>
                                        </p:tav>
                                      </p:tavLst>
                                    </p:anim>
                                    <p:anim calcmode="lin" valueType="num">
                                      <p:cBhvr>
                                        <p:cTn id="36" dur="2000" fill="hold"/>
                                        <p:tgtEl>
                                          <p:spTgt spid="1669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3" grpId="0"/>
      <p:bldP spid="166918" grpId="1" animBg="1"/>
      <p:bldP spid="166920" grpId="0" animBg="1"/>
      <p:bldP spid="166919" grpId="0" animBg="1"/>
      <p:bldP spid="166919" grpId="1" animBg="1"/>
      <p:bldP spid="166919" grpId="2"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p:nvPr/>
        </p:nvPicPr>
        <p:blipFill>
          <a:blip r:embed="rId2">
            <a:duotone>
              <a:schemeClr val="accent3">
                <a:shade val="45000"/>
                <a:satMod val="135000"/>
              </a:schemeClr>
              <a:prstClr val="white"/>
            </a:duotone>
          </a:blip>
          <a:srcRect/>
          <a:stretch>
            <a:fillRect/>
          </a:stretch>
        </p:blipFill>
        <p:spPr bwMode="auto">
          <a:xfrm>
            <a:off x="0" y="24"/>
            <a:ext cx="9144000" cy="6858000"/>
          </a:xfrm>
          <a:prstGeom prst="rect">
            <a:avLst/>
          </a:prstGeom>
          <a:noFill/>
          <a:ln w="9525">
            <a:noFill/>
            <a:miter lim="800000"/>
            <a:headEnd/>
            <a:tailEnd/>
          </a:ln>
        </p:spPr>
      </p:pic>
      <p:sp>
        <p:nvSpPr>
          <p:cNvPr id="10" name="Rectangle 11"/>
          <p:cNvSpPr>
            <a:spLocks noChangeArrowheads="1"/>
          </p:cNvSpPr>
          <p:nvPr/>
        </p:nvSpPr>
        <p:spPr bwMode="auto">
          <a:xfrm>
            <a:off x="0" y="1006452"/>
            <a:ext cx="9144000" cy="5351506"/>
          </a:xfrm>
          <a:prstGeom prst="rect">
            <a:avLst/>
          </a:prstGeom>
          <a:noFill/>
          <a:ln w="9525">
            <a:noFill/>
            <a:miter lim="800000"/>
            <a:headEnd/>
            <a:tailEnd/>
          </a:ln>
        </p:spPr>
        <p:txBody>
          <a:bodyPr/>
          <a:lstStyle/>
          <a:p>
            <a:pPr marL="180000" algn="ctr">
              <a:buClr>
                <a:srgbClr val="003399"/>
              </a:buClr>
              <a:buFont typeface="Wingdings" pitchFamily="2" charset="2"/>
              <a:buChar char="q"/>
            </a:pPr>
            <a:r>
              <a:rPr lang="ar-SY" sz="3600" b="1" dirty="0" smtClean="0">
                <a:solidFill>
                  <a:srgbClr val="C00000"/>
                </a:solidFill>
                <a:effectLst>
                  <a:outerShdw blurRad="38100" dist="38100" dir="2700000" algn="tl">
                    <a:srgbClr val="000000">
                      <a:alpha val="43137"/>
                    </a:srgbClr>
                  </a:outerShdw>
                </a:effectLst>
                <a:latin typeface="Times New Roman" pitchFamily="18" charset="0"/>
                <a:cs typeface="Muna Black" pitchFamily="2" charset="-78"/>
              </a:rPr>
              <a:t> مثال / بيت التمويل الكويتي </a:t>
            </a:r>
          </a:p>
          <a:p>
            <a:pPr marL="180000" algn="just">
              <a:buClr>
                <a:srgbClr val="003399"/>
              </a:buClr>
              <a:buNone/>
            </a:pPr>
            <a:endParaRPr lang="ar-SY"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180000" algn="just">
              <a:buClr>
                <a:srgbClr val="003399"/>
              </a:buClr>
              <a:buNone/>
            </a:pP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رأى بيت التمويل الكويتي أن الناس صارت (في تلك الفترة) مولعة بسيارات مستعملة من نوع مرسيدس من طراز معين وأنهم يحبذون ألوانا معينة منها. وبما أن المصرف يقدم خدمة مرابحة السيارات للآمر بالشراء. فقد ارتأى تأسيس شركة تأجير سيارات في ألمانيا، بحيث تشتري شركة التأجير سيارات المرسيدس الجديدة من مصنعها بذات </a:t>
            </a:r>
            <a:r>
              <a:rPr lang="ar-SY" sz="2800" b="1" dirty="0" err="1" smtClean="0">
                <a:effectLst>
                  <a:outerShdw blurRad="38100" dist="38100" dir="2700000" algn="tl">
                    <a:srgbClr val="000000">
                      <a:alpha val="43137"/>
                    </a:srgbClr>
                  </a:outerShdw>
                </a:effectLst>
                <a:latin typeface="Times New Roman" pitchFamily="18" charset="0"/>
                <a:cs typeface="Muna Black" pitchFamily="2" charset="-78"/>
              </a:rPr>
              <a:t>الطرازات</a:t>
            </a: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والألوان المرغوبة وعندما يبلغ مقدار سيرها 10000 كم (مثلا)، يتم شحنها إلى الكويت وبيعها بصيغة مرابحة للآمر بالشراء. وبذلك توسعت أعمال المصرف لتشمل استثمارات في أوروبا، فكسب حسماً مميزا بشرائه سيارات جديدة أرض المعمل، واستفاد من إيجارها، ثم استفاد من المرابحة بعد بيعها لمن يرغبها.</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2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0">
                                            <p:txEl>
                                              <p:pRg st="0" end="0"/>
                                            </p:txEl>
                                          </p:spTgt>
                                        </p:tgtEl>
                                      </p:cBhvr>
                                    </p:animEffect>
                                  </p:childTnLst>
                                </p:cTn>
                              </p:par>
                            </p:childTnLst>
                          </p:cTn>
                        </p:par>
                        <p:par>
                          <p:cTn id="10" fill="hold">
                            <p:stCondLst>
                              <p:cond delay="2000"/>
                            </p:stCondLst>
                            <p:childTnLst>
                              <p:par>
                                <p:cTn id="11" presetID="22" presetClass="entr" presetSubtype="2" fill="hold" nodeType="after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right)">
                                      <p:cBhvr>
                                        <p:cTn id="13"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p:nvPr/>
        </p:nvPicPr>
        <p:blipFill>
          <a:blip r:embed="rId2">
            <a:duotone>
              <a:schemeClr val="accent5">
                <a:shade val="45000"/>
                <a:satMod val="135000"/>
              </a:schemeClr>
              <a:prstClr val="white"/>
            </a:duotone>
          </a:blip>
          <a:srcRect/>
          <a:stretch>
            <a:fillRect/>
          </a:stretch>
        </p:blipFill>
        <p:spPr bwMode="auto">
          <a:xfrm>
            <a:off x="0" y="24"/>
            <a:ext cx="9144000" cy="6858000"/>
          </a:xfrm>
          <a:prstGeom prst="rect">
            <a:avLst/>
          </a:prstGeom>
          <a:noFill/>
          <a:ln w="9525">
            <a:noFill/>
            <a:miter lim="800000"/>
            <a:headEnd/>
            <a:tailEnd/>
          </a:ln>
        </p:spPr>
      </p:pic>
      <p:sp>
        <p:nvSpPr>
          <p:cNvPr id="10" name="Rectangle 11"/>
          <p:cNvSpPr>
            <a:spLocks noChangeArrowheads="1"/>
          </p:cNvSpPr>
          <p:nvPr/>
        </p:nvSpPr>
        <p:spPr bwMode="auto">
          <a:xfrm>
            <a:off x="0" y="2500306"/>
            <a:ext cx="9144000" cy="2857520"/>
          </a:xfrm>
          <a:prstGeom prst="rect">
            <a:avLst/>
          </a:prstGeom>
          <a:noFill/>
          <a:ln w="9525">
            <a:noFill/>
            <a:miter lim="800000"/>
            <a:headEnd/>
            <a:tailEnd/>
          </a:ln>
        </p:spPr>
        <p:txBody>
          <a:bodyPr/>
          <a:lstStyle/>
          <a:p>
            <a:pPr marL="180000" algn="just">
              <a:buClr>
                <a:srgbClr val="003399"/>
              </a:buClr>
              <a:buFont typeface="Wingdings" pitchFamily="2" charset="2"/>
              <a:buChar char="q"/>
            </a:pP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يجب أن تلعب دور مستثمر حقيقي بين العرض والطلب على النقود في السوق. وذلك </a:t>
            </a:r>
            <a:r>
              <a:rPr lang="ar-SY" sz="3600" dirty="0" smtClean="0">
                <a:solidFill>
                  <a:srgbClr val="FF0000"/>
                </a:solidFill>
                <a:latin typeface="ae_AlArabiya" pitchFamily="18" charset="-78"/>
                <a:cs typeface="ae_AlArabiya" pitchFamily="18" charset="-78"/>
              </a:rPr>
              <a:t>بالربط المباشر بين السوقين بالاستثمار المباشر</a:t>
            </a:r>
          </a:p>
          <a:p>
            <a:pPr marL="180000" algn="just">
              <a:buClr>
                <a:srgbClr val="003399"/>
              </a:buClr>
              <a:buNone/>
            </a:pPr>
            <a:endParaRPr lang="ar-SY"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180000" algn="just">
              <a:buClr>
                <a:srgbClr val="003399"/>
              </a:buClr>
              <a:buFont typeface="Wingdings" pitchFamily="2" charset="2"/>
              <a:buChar char="q"/>
            </a:pP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ترك </a:t>
            </a: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التسعير على أساس سعر الظل (مثل </a:t>
            </a:r>
            <a:r>
              <a:rPr lang="en-US" sz="2800" b="1" dirty="0" smtClean="0">
                <a:effectLst>
                  <a:outerShdw blurRad="38100" dist="38100" dir="2700000" algn="tl">
                    <a:srgbClr val="000000">
                      <a:alpha val="43137"/>
                    </a:srgbClr>
                  </a:outerShdw>
                </a:effectLst>
                <a:latin typeface="Times New Roman" pitchFamily="18" charset="0"/>
                <a:cs typeface="Muna Black" pitchFamily="2" charset="-78"/>
              </a:rPr>
              <a:t>LIBOR</a:t>
            </a: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والانتقال إلى دور القائد المؤثر في السوق وليس المتأثر </a:t>
            </a:r>
            <a:r>
              <a:rPr lang="ar-SY" sz="3600" dirty="0" smtClean="0">
                <a:solidFill>
                  <a:srgbClr val="FF0000"/>
                </a:solidFill>
                <a:latin typeface="ae_AlArabiya" pitchFamily="18" charset="-78"/>
                <a:cs typeface="ae_AlArabiya" pitchFamily="18" charset="-78"/>
              </a:rPr>
              <a:t>وذلك لإحراج المنافسين.</a:t>
            </a:r>
          </a:p>
          <a:p>
            <a:pPr marL="180000" algn="just">
              <a:buClr>
                <a:srgbClr val="003399"/>
              </a:buClr>
              <a:buNone/>
            </a:pPr>
            <a:endParaRPr lang="en-US" sz="4800" dirty="0" smtClean="0">
              <a:solidFill>
                <a:srgbClr val="FF0000"/>
              </a:solidFill>
              <a:latin typeface="ae_AlArabiya" pitchFamily="18" charset="-78"/>
              <a:cs typeface="ae_AlArabiya"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right)">
                                      <p:cBhvr>
                                        <p:cTn id="7" dur="2000"/>
                                        <p:tgtEl>
                                          <p:spTgt spid="10">
                                            <p:txEl>
                                              <p:pRg st="0" end="0"/>
                                            </p:txEl>
                                          </p:spTgt>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wipe(right)">
                                      <p:cBhvr>
                                        <p:cTn id="11"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158" y="4327762"/>
            <a:ext cx="8429684" cy="1815882"/>
          </a:xfrm>
          <a:prstGeom prst="rect">
            <a:avLst/>
          </a:prstGeom>
          <a:solidFill>
            <a:srgbClr val="D8D68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مكاسب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النشاط المصرفي مصدره أعمال فعلية (مستثمر) لا مضاربات وهمية (وسيط) فمصدر جميع إيرادات الأنشطة المصرفية يجب أن يكون من أعمالها الفعلية الاستثمارية لا بتدخلها بمضاربات وهمية. فالمصارف تستثمر مواردها من خلال شركات استثمارية تابعة لها، غالباً ما تكون رؤوس أموال تلك الشركات مملوكة بمعظمها أو بكاملها للمصرف</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p:txBody>
      </p:sp>
      <p:sp>
        <p:nvSpPr>
          <p:cNvPr id="3" name="مربع نص 2"/>
          <p:cNvSpPr txBox="1"/>
          <p:nvPr/>
        </p:nvSpPr>
        <p:spPr>
          <a:xfrm>
            <a:off x="428596" y="2071678"/>
            <a:ext cx="8358246" cy="1815882"/>
          </a:xfrm>
          <a:prstGeom prst="rect">
            <a:avLst/>
          </a:prstGeom>
          <a:solidFill>
            <a:srgbClr val="E6E5B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تنويع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المنتجات المالية الإسلامية والتوجه نحو أكثرها فعالية للاقتصاد الكلي، لأن ذلك سيعود على الجميع بالخير. إن هذه الصناعة تميزت بهندستها المالية الإسلامية وقد أنتجت أكثر من خمسين منتجاً مالياً وإن الاكتفاء بالمرابحة وخاصة للسلع الاستهلاكية هو مدعاة للتضخم وخلخلة توزيع الثروة على المستوى الكلي</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2000"/>
                                        <p:tgtEl>
                                          <p:spTgt spid="3"/>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28596" y="1857364"/>
            <a:ext cx="8358246" cy="4708981"/>
          </a:xfrm>
          <a:prstGeom prst="rect">
            <a:avLst/>
          </a:prstGeom>
          <a:noFill/>
        </p:spPr>
        <p:txBody>
          <a:bodyPr wrap="square" rtlCol="1">
            <a:spAutoFit/>
          </a:bodyPr>
          <a:lstStyle/>
          <a:p>
            <a:pPr>
              <a:buNone/>
            </a:pPr>
            <a:r>
              <a:rPr lang="ar-SA" sz="28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أما </a:t>
            </a:r>
            <a:r>
              <a:rPr lang="ar-SA" sz="28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أهم مساوئ تمويل شركات تابعة من رأس المال المصرف نفسه</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ar-SY" dirty="0" smtClean="0"/>
          </a:p>
          <a:p>
            <a:pPr>
              <a:buNone/>
            </a:pPr>
            <a:r>
              <a:rPr lang="ar-SY"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فعلى </a:t>
            </a:r>
            <a:r>
              <a:rPr lang="ar-SA"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المستوى الجزئي</a:t>
            </a:r>
            <a:r>
              <a:rPr lang="ar-SY"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a:t>
            </a:r>
            <a:r>
              <a:rPr lang="ar-SA"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Muna Black" pitchFamily="2" charset="-78"/>
              </a:rPr>
              <a:t>يدعم المصرف شركاته الاستثمارية حتى لو لم تحقق العائد المطلوب منها، وأحياناً تضطر الإدارات التنفيذية لتغطية الصورة السلبية عنها، فتنعدم الموضوعية والاستقلالية والحياد في اتخاذ القرار، مما يضعف ثقة المودعين. فالشركة التابعة حتى لو خسرت فسيتم تعويمها لإعطائها فرصة جديدة، وقد يُقدَم لها قروضاً حسنة، مما يُعارض أسس التشغيل المصرفي الذي يميل إلى توقيف تمويل العميل في حال الشعور بأن أعماله قد تتعثر، فالمصرف يُفضل وقف الخسارة وعدم متابعة تمويل الاستثمار.</a:t>
            </a:r>
            <a:endParaRPr lang="en-US" sz="28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Muna Black" pitchFamily="2" charset="-78"/>
            </a:endParaRPr>
          </a:p>
          <a:p>
            <a:pPr>
              <a:buNone/>
            </a:pPr>
            <a:r>
              <a:rPr lang="ar-SY"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أما </a:t>
            </a:r>
            <a:r>
              <a:rPr lang="ar-SA"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على المستوى الكلي</a:t>
            </a:r>
            <a:r>
              <a:rPr lang="ar-SY"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a:t>
            </a:r>
            <a:r>
              <a:rPr lang="ar-SA"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فيُخشى من تشكيل سلسلة مترابطة من الاستثمارات التابعة، فيؤدي ذلك إلى تركز الاستثمار، وعند حصول أي أزمة ائتمانية قد تنهار قطاعات مالية هامة بشكل متتالي.</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endParaRPr lang="ar-S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anim calcmode="lin" valueType="num">
                                      <p:cBhvr>
                                        <p:cTn id="1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4000"/>
                            </p:stCondLst>
                            <p:childTnLst>
                              <p:par>
                                <p:cTn id="16" presetID="42" presetClass="entr" presetSubtype="0" fill="hold"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2000"/>
                                        <p:tgtEl>
                                          <p:spTgt spid="5">
                                            <p:txEl>
                                              <p:pRg st="3" end="3"/>
                                            </p:txEl>
                                          </p:spTgt>
                                        </p:tgtEl>
                                      </p:cBhvr>
                                    </p:animEffect>
                                    <p:anim calcmode="lin" valueType="num">
                                      <p:cBhvr>
                                        <p:cTn id="1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2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28596" y="1956753"/>
            <a:ext cx="7929618" cy="4401205"/>
          </a:xfrm>
          <a:prstGeom prst="rect">
            <a:avLst/>
          </a:prstGeom>
          <a:noFill/>
        </p:spPr>
        <p:txBody>
          <a:bodyPr wrap="square" rtlCol="1">
            <a:spAutoFit/>
          </a:bodyPr>
          <a:lstStyle/>
          <a:p>
            <a:pPr>
              <a:buNone/>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إن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أمام المصارف الإسلامية فرصةً تاريخيةً لإثبات سلامة منهجها الذي تسير عليه، وتقديم نظام اقتصادي قادر على تجنيب العالم أزمات اقتصادية كبيرة، تستفيد منه الحضارة الإنسانية.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والنمو المتوازن للمصارف الإسلامية يكون بالمحافظة على أربعة أبعاد تميزها:</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514350" lvl="0" indent="-514350">
              <a:buClr>
                <a:schemeClr val="accent6">
                  <a:lumMod val="75000"/>
                </a:schemeClr>
              </a:buClr>
              <a:buSzPct val="75000"/>
              <a:buFont typeface="+mj-lt"/>
              <a:buAutoNum type="arabicPeriod"/>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بُعد اجتماعي كالزكاة والقرض الحسن والضوابط الأخلاقية في المعاملات.</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514350" lvl="0" indent="-514350">
              <a:buClr>
                <a:schemeClr val="accent6">
                  <a:lumMod val="75000"/>
                </a:schemeClr>
              </a:buClr>
              <a:buSzPct val="75000"/>
              <a:buFont typeface="+mj-lt"/>
              <a:buAutoNum type="arabicPeriod"/>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بُعد تجاري كالمرابحة والإجارة.</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514350" lvl="0" indent="-514350">
              <a:buClr>
                <a:schemeClr val="accent6">
                  <a:lumMod val="75000"/>
                </a:schemeClr>
              </a:buClr>
              <a:buSzPct val="75000"/>
              <a:buFont typeface="+mj-lt"/>
              <a:buAutoNum type="arabicPeriod"/>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بُعد استثماري كالسلم وبيع السلم وصناديق الاستثمار.</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514350" lvl="0" indent="-514350">
              <a:buClr>
                <a:schemeClr val="accent6">
                  <a:lumMod val="75000"/>
                </a:schemeClr>
              </a:buClr>
              <a:buSzPct val="75000"/>
              <a:buFont typeface="+mj-lt"/>
              <a:buAutoNum type="arabicPeriod"/>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بُعد تنموي كالمشاركة.</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514350" indent="-514350">
              <a:buClr>
                <a:schemeClr val="accent6">
                  <a:lumMod val="75000"/>
                </a:schemeClr>
              </a:buClr>
              <a:buSzPct val="75000"/>
              <a:buNone/>
            </a:pPr>
            <a:r>
              <a:rPr lang="ar-SA" sz="2800" b="1" dirty="0" smtClean="0">
                <a:ln>
                  <a:solidFill>
                    <a:schemeClr val="accent6">
                      <a:lumMod val="75000"/>
                    </a:schemeClr>
                  </a:solidFill>
                </a:ln>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ولتحقيق ذلك لابد </a:t>
            </a:r>
            <a:r>
              <a:rPr lang="ar-SA" sz="2800" b="1" dirty="0" smtClean="0">
                <a:ln>
                  <a:solidFill>
                    <a:schemeClr val="accent6">
                      <a:lumMod val="75000"/>
                    </a:schemeClr>
                  </a:solidFill>
                </a:ln>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rPr>
              <a:t>من:</a:t>
            </a:r>
            <a:endParaRPr lang="en-US" sz="2800" b="1" dirty="0" smtClean="0">
              <a:ln>
                <a:solidFill>
                  <a:schemeClr val="accent6">
                    <a:lumMod val="75000"/>
                  </a:schemeClr>
                </a:solidFill>
              </a:ln>
              <a:solidFill>
                <a:schemeClr val="accent6">
                  <a:lumMod val="75000"/>
                </a:schemeClr>
              </a:solidFill>
              <a:effectLst>
                <a:outerShdw blurRad="38100" dist="38100" dir="2700000" algn="tl">
                  <a:srgbClr val="000000">
                    <a:alpha val="43137"/>
                  </a:srgbClr>
                </a:outerShdw>
              </a:effectLst>
              <a:latin typeface="Times New Roman" pitchFamily="18" charset="0"/>
              <a:cs typeface="Muna Black" pitchFamily="2" charset="-78"/>
            </a:endParaRPr>
          </a:p>
          <a:p>
            <a:pPr marL="514350" indent="-514350">
              <a:buClr>
                <a:schemeClr val="accent6">
                  <a:lumMod val="75000"/>
                </a:schemeClr>
              </a:buClr>
              <a:buSzPct val="75000"/>
              <a:buFont typeface="Wingdings" pitchFamily="2" charset="2"/>
              <a:buChar char="§"/>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تغيير العقلية الإدارية.</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514350" indent="-514350">
              <a:buClr>
                <a:schemeClr val="accent6">
                  <a:lumMod val="75000"/>
                </a:schemeClr>
              </a:buClr>
              <a:buSzPct val="75000"/>
              <a:buFont typeface="Wingdings" pitchFamily="2" charset="2"/>
              <a:buChar char="§"/>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تثقيف أعضاء مجالس الإدارة.</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p:txBody>
      </p:sp>
      <p:sp>
        <p:nvSpPr>
          <p:cNvPr id="3" name="مستطيل ذو زاويتين مستديرتين في نفس الجانب 2"/>
          <p:cNvSpPr/>
          <p:nvPr/>
        </p:nvSpPr>
        <p:spPr bwMode="auto">
          <a:xfrm>
            <a:off x="2330673" y="1308843"/>
            <a:ext cx="5527475" cy="548521"/>
          </a:xfrm>
          <a:prstGeom prst="round2SameRect">
            <a:avLst/>
          </a:prstGeom>
          <a:solidFill>
            <a:schemeClr val="accent6">
              <a:lumMod val="60000"/>
              <a:lumOff val="40000"/>
            </a:schemeClr>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spAutoFit/>
          </a:bodyPr>
          <a:lstStyle/>
          <a:p>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مساهمة المصارف الإسلامية في زيادة التضخم المحلي والعالمي</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3"/>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0" presetClass="entr" presetSubtype="0" decel="10000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2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14"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8" fill="hold"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6000"/>
                            </p:stCondLst>
                            <p:childTnLst>
                              <p:par>
                                <p:cTn id="33" presetID="2" presetClass="entr" presetSubtype="8" fill="hold"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2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2000"/>
                                        <p:tgtEl>
                                          <p:spTgt spid="2">
                                            <p:txEl>
                                              <p:pRg st="5" end="5"/>
                                            </p:txEl>
                                          </p:spTgt>
                                        </p:tgtEl>
                                      </p:cBhvr>
                                    </p:animEffect>
                                    <p:anim calcmode="lin" valueType="num">
                                      <p:cBhvr>
                                        <p:cTn id="42"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2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2" presetClass="entr" presetSubtype="8" fill="hold" nodeType="after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additive="base">
                                        <p:cTn id="47" dur="2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8" fill="hold" nodeType="after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 calcmode="lin" valueType="num">
                                      <p:cBhvr additive="base">
                                        <p:cTn id="52" dur="20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3" dur="20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85720" y="1730297"/>
            <a:ext cx="8643998" cy="4770537"/>
          </a:xfrm>
          <a:prstGeom prst="rect">
            <a:avLst/>
          </a:prstGeom>
          <a:noFill/>
        </p:spPr>
        <p:txBody>
          <a:bodyPr wrap="square" rtlCol="1">
            <a:spAutoFit/>
          </a:bodyPr>
          <a:lstStyle/>
          <a:p>
            <a:pPr>
              <a:buFont typeface="Wingdings" pitchFamily="2" charset="2"/>
              <a:buChar char="Ø"/>
            </a:pP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إن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دور المصارف الإسلامية يعتمد على الاستثمار وتنمية المجتمعات من خلال الضوابط الأخلاقية والشرعية.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لذلك فهي مصارف استثمارية لا ائتمانية ودورها هو دور المستثمر لا الوسيط المالي، فأصولها وخصومها تشابه أصول وخصوم شركات الاستثمار لأنها تتاجر بالسلع والخدمات بينما أصول وخصوم المصارف التقليدية كلها ذمم مدينة ودائنة لأنها تتاجر بالديون. </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a:buFont typeface="Wingdings" pitchFamily="2" charset="2"/>
              <a:buChar char="Ø"/>
            </a:pPr>
            <a:endParaRPr lang="ar-SY"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a:buFont typeface="Wingdings" pitchFamily="2" charset="2"/>
              <a:buChar char="Ø"/>
            </a:pP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فإذا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اقتصر دور المصارف الإسلامية على ضخ المزيد من السيولة غير المدروسة في السوق الائتمانية فذلك دور الوسيط الذي يقترض ويُقرض بهدف زيادة الأرباح دون أية اعتبارات للجانب الأخلاقي الذي يجب أن تكون عليه.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فتوفير السيولة النقدية للأفراد مؤشر خطير، فغالباً ما يؤدي إلى أزمات اقتصادية عالمية وإقليمية. وتزداد هذه الأزمة شدة في حالة المصارف التقليدية حيث يُسمح لها بخلق سيولة صورية من خلال التسهيلات الائتمانية التي تمنحها لزبائنها. </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endParaRPr lang="ar-SY" dirty="0"/>
          </a:p>
        </p:txBody>
      </p:sp>
      <p:sp>
        <p:nvSpPr>
          <p:cNvPr id="7" name="مربع نص 6"/>
          <p:cNvSpPr txBox="1"/>
          <p:nvPr/>
        </p:nvSpPr>
        <p:spPr>
          <a:xfrm>
            <a:off x="1928794" y="571480"/>
            <a:ext cx="4643470" cy="830997"/>
          </a:xfrm>
          <a:prstGeom prst="rect">
            <a:avLst/>
          </a:prstGeom>
          <a:noFill/>
        </p:spPr>
        <p:txBody>
          <a:bodyPr wrap="square" rtlCol="1">
            <a:spAutoFit/>
          </a:bodyPr>
          <a:lstStyle/>
          <a:p>
            <a:pPr algn="ctr">
              <a:buNone/>
            </a:pPr>
            <a:r>
              <a:rPr lang="ar-SA" sz="4800" b="1" dirty="0" smtClean="0">
                <a:ln w="31550" cmpd="sng">
                  <a:solidFill>
                    <a:schemeClr val="tx2"/>
                  </a:solidFill>
                  <a:prstDash val="solid"/>
                </a:ln>
                <a:effectLst>
                  <a:outerShdw blurRad="38100" dist="38100" dir="2700000" algn="tl">
                    <a:srgbClr val="000000">
                      <a:alpha val="43137"/>
                    </a:srgbClr>
                  </a:outerShdw>
                </a:effectLst>
                <a:latin typeface="ae_AlArabiya"/>
              </a:rPr>
              <a:t>الابتعاد </a:t>
            </a:r>
            <a:r>
              <a:rPr lang="ar-SA" sz="4800" b="1" dirty="0" smtClean="0">
                <a:ln w="31550" cmpd="sng">
                  <a:solidFill>
                    <a:schemeClr val="tx2"/>
                  </a:solidFill>
                  <a:prstDash val="solid"/>
                </a:ln>
                <a:effectLst>
                  <a:outerShdw blurRad="38100" dist="38100" dir="2700000" algn="tl">
                    <a:srgbClr val="000000">
                      <a:alpha val="43137"/>
                    </a:srgbClr>
                  </a:outerShdw>
                </a:effectLst>
                <a:latin typeface="ae_AlArabiya"/>
              </a:rPr>
              <a:t>عن دور </a:t>
            </a:r>
            <a:r>
              <a:rPr lang="ar-SA" sz="4800" b="1" dirty="0" smtClean="0">
                <a:ln w="31550" cmpd="sng">
                  <a:solidFill>
                    <a:schemeClr val="tx2"/>
                  </a:solidFill>
                  <a:prstDash val="solid"/>
                </a:ln>
                <a:effectLst>
                  <a:outerShdw blurRad="38100" dist="38100" dir="2700000" algn="tl">
                    <a:srgbClr val="000000">
                      <a:alpha val="43137"/>
                    </a:srgbClr>
                  </a:outerShdw>
                </a:effectLst>
                <a:latin typeface="ae_AlArabiya"/>
              </a:rPr>
              <a:t>الوسيط</a:t>
            </a:r>
            <a:endParaRPr lang="en-US" sz="4800" b="1" dirty="0" smtClean="0">
              <a:ln w="31550" cmpd="sng">
                <a:solidFill>
                  <a:schemeClr val="tx2"/>
                </a:solidFill>
                <a:prstDash val="solid"/>
              </a:ln>
              <a:effectLst>
                <a:outerShdw blurRad="38100" dist="38100" dir="2700000" algn="tl">
                  <a:srgbClr val="000000">
                    <a:alpha val="43137"/>
                  </a:srgbClr>
                </a:outerShdw>
              </a:effectLst>
              <a:latin typeface="ae_AlArabiy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anim calcmode="lin" valueType="num">
                                      <p:cBhvr>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42844" y="1870068"/>
            <a:ext cx="8858280" cy="4339650"/>
          </a:xfrm>
          <a:prstGeom prst="rect">
            <a:avLst/>
          </a:prstGeom>
          <a:noFill/>
        </p:spPr>
        <p:txBody>
          <a:bodyPr wrap="square" rtlCol="1">
            <a:spAutoFit/>
          </a:bodyPr>
          <a:lstStyle/>
          <a:p>
            <a:pPr>
              <a:buFont typeface="Wingdings" pitchFamily="2" charset="2"/>
              <a:buChar char="Ø"/>
            </a:pP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إذن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الدور الحقيقي للمصارف الإسلامية هو الوساطة كمستثمر وليس كوسيط مالي، ففي الحالة الأولى تنخفض حجم المديونية بينما تزداد بالدور الثاني. وتوفير السيولة بكميات كبيرة لتوظيفها في مجالات استهلاكية سيؤدي إلى أزمة خطيرة على الاقتصاد والمجتمع لأنها توفر الأرض الخصبة للتضخم حيث تتيح الأجواء للتبذير والإسراف في الإنفاق</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a:t>
            </a:r>
            <a:endParaRPr lang="ar-SY"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a:buNone/>
            </a:pP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a:buFont typeface="Wingdings" pitchFamily="2" charset="2"/>
              <a:buChar char="Ø"/>
            </a:pP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وتفعل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المصارف دوراً مشابهاً في أداة (</a:t>
            </a:r>
            <a:r>
              <a:rPr lang="ar-SA" sz="2800" b="1" dirty="0" err="1" smtClean="0">
                <a:effectLst>
                  <a:outerShdw blurRad="38100" dist="38100" dir="2700000" algn="tl">
                    <a:srgbClr val="000000">
                      <a:alpha val="43137"/>
                    </a:srgbClr>
                  </a:outerShdw>
                </a:effectLst>
                <a:latin typeface="Times New Roman" pitchFamily="18" charset="0"/>
                <a:cs typeface="Muna Black" pitchFamily="2" charset="-78"/>
              </a:rPr>
              <a:t>التورق</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 والتي أسهبت البنوك الإسلامية الخليجية في استخدامها مما رفع الطلب عن مستوى العرض بشكل مصطنع فسبب أضرارا كبيرة لمجتمعاتها. </a:t>
            </a:r>
            <a:r>
              <a:rPr lang="ar-SA" sz="2800" b="1" dirty="0" err="1" smtClean="0">
                <a:effectLst>
                  <a:outerShdw blurRad="38100" dist="38100" dir="2700000" algn="tl">
                    <a:srgbClr val="000000">
                      <a:alpha val="43137"/>
                    </a:srgbClr>
                  </a:outerShdw>
                </a:effectLst>
                <a:latin typeface="Times New Roman" pitchFamily="18" charset="0"/>
                <a:cs typeface="Muna Black" pitchFamily="2" charset="-78"/>
              </a:rPr>
              <a:t>والتورق</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 أداة دين، والتضخم يعتمد على الديون وتراكماتها ويزيد أعباءها، وما أزمة الرهن العقاري العالمية ببعيدة عنا حيث مازلنا نعيشها نتائجها.</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a:buFont typeface="Wingdings" pitchFamily="2" charset="2"/>
              <a:buChar char="Ø"/>
            </a:pPr>
            <a:endParaRPr lang="ar-SY" dirty="0"/>
          </a:p>
        </p:txBody>
      </p:sp>
      <p:sp>
        <p:nvSpPr>
          <p:cNvPr id="4" name="مربع نص 3"/>
          <p:cNvSpPr txBox="1"/>
          <p:nvPr/>
        </p:nvSpPr>
        <p:spPr>
          <a:xfrm>
            <a:off x="1928794" y="571480"/>
            <a:ext cx="4643470" cy="830997"/>
          </a:xfrm>
          <a:prstGeom prst="rect">
            <a:avLst/>
          </a:prstGeom>
          <a:noFill/>
        </p:spPr>
        <p:txBody>
          <a:bodyPr wrap="square" rtlCol="1">
            <a:spAutoFit/>
          </a:bodyPr>
          <a:lstStyle/>
          <a:p>
            <a:pPr algn="ctr">
              <a:buNone/>
            </a:pPr>
            <a:r>
              <a:rPr lang="ar-SA" sz="4800" b="1" dirty="0" smtClean="0">
                <a:ln w="31550" cmpd="sng">
                  <a:solidFill>
                    <a:schemeClr val="tx2"/>
                  </a:solidFill>
                  <a:prstDash val="solid"/>
                </a:ln>
                <a:effectLst>
                  <a:outerShdw blurRad="38100" dist="38100" dir="2700000" algn="tl">
                    <a:srgbClr val="000000">
                      <a:alpha val="43137"/>
                    </a:srgbClr>
                  </a:outerShdw>
                </a:effectLst>
                <a:latin typeface="ae_AlArabiya"/>
              </a:rPr>
              <a:t>الابتعاد </a:t>
            </a:r>
            <a:r>
              <a:rPr lang="ar-SA" sz="4800" b="1" dirty="0" smtClean="0">
                <a:ln w="31550" cmpd="sng">
                  <a:solidFill>
                    <a:schemeClr val="tx2"/>
                  </a:solidFill>
                  <a:prstDash val="solid"/>
                </a:ln>
                <a:effectLst>
                  <a:outerShdw blurRad="38100" dist="38100" dir="2700000" algn="tl">
                    <a:srgbClr val="000000">
                      <a:alpha val="43137"/>
                    </a:srgbClr>
                  </a:outerShdw>
                </a:effectLst>
                <a:latin typeface="ae_AlArabiya"/>
              </a:rPr>
              <a:t>عن دور </a:t>
            </a:r>
            <a:r>
              <a:rPr lang="ar-SA" sz="4800" b="1" dirty="0" smtClean="0">
                <a:ln w="31550" cmpd="sng">
                  <a:solidFill>
                    <a:schemeClr val="tx2"/>
                  </a:solidFill>
                  <a:prstDash val="solid"/>
                </a:ln>
                <a:effectLst>
                  <a:outerShdw blurRad="38100" dist="38100" dir="2700000" algn="tl">
                    <a:srgbClr val="000000">
                      <a:alpha val="43137"/>
                    </a:srgbClr>
                  </a:outerShdw>
                </a:effectLst>
                <a:latin typeface="ae_AlArabiya"/>
              </a:rPr>
              <a:t>الوسيط</a:t>
            </a:r>
            <a:endParaRPr lang="en-US" sz="4800" b="1" dirty="0" smtClean="0">
              <a:ln w="31550" cmpd="sng">
                <a:solidFill>
                  <a:schemeClr val="tx2"/>
                </a:solidFill>
                <a:prstDash val="solid"/>
              </a:ln>
              <a:effectLst>
                <a:outerShdw blurRad="38100" dist="38100" dir="2700000" algn="tl">
                  <a:srgbClr val="000000">
                    <a:alpha val="43137"/>
                  </a:srgbClr>
                </a:outerShdw>
              </a:effectLst>
              <a:latin typeface="ae_AlArabiy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14282" y="2143116"/>
            <a:ext cx="8572528" cy="3970318"/>
          </a:xfrm>
          <a:prstGeom prst="rect">
            <a:avLst/>
          </a:prstGeom>
          <a:solidFill>
            <a:srgbClr val="EDF3F3"/>
          </a:solidFill>
          <a:effectLst>
            <a:outerShdw blurRad="152400" dist="317500" dir="5400000" sx="90000" sy="-19000" rotWithShape="0">
              <a:prstClr val="black">
                <a:alpha val="15000"/>
              </a:prstClr>
            </a:outerShdw>
          </a:effectLst>
        </p:spPr>
        <p:txBody>
          <a:bodyPr wrap="square" rtlCol="1">
            <a:spAutoFit/>
          </a:bodyPr>
          <a:lstStyle/>
          <a:p>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لابد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للدراسات الائتمانية التي يُمنح على أساسها التمويل أن تستقصي الحاجة الحقيقية لطالب التمويل بالدراسة المستفيضة، فأي تصرف غير مدروس للمصرف الذي قدم التمويل يعود بنتائج سلبية على الاقتصاد الكلي.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فالأموال الممنوحة لغير حاجة اقتصادية مفيدة تأخذ طريقها إلى المضاربات في الأسواق وترفع أسعار السلع دون سبب.</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a:buNone/>
            </a:pP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a:t>
            </a:r>
          </a:p>
          <a:p>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ويعتبر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تمويل المصارف للسلع الاستهلاكية كالسيارات وما شابه مثلا سبيلاً لضخ الأموال على سلع مستوردة غير إنتاجية مصيره التضخم بلا شك، ويزيد الطين </a:t>
            </a:r>
            <a:r>
              <a:rPr lang="ar-SA" sz="2800" b="1" dirty="0" err="1" smtClean="0">
                <a:effectLst>
                  <a:outerShdw blurRad="38100" dist="38100" dir="2700000" algn="tl">
                    <a:srgbClr val="000000">
                      <a:alpha val="43137"/>
                    </a:srgbClr>
                  </a:outerShdw>
                </a:effectLst>
                <a:latin typeface="Times New Roman" pitchFamily="18" charset="0"/>
                <a:cs typeface="Muna Black" pitchFamily="2" charset="-78"/>
              </a:rPr>
              <a:t>بلّة</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 إحجامها عن تمويل القطاعات الإنتاجية من مشاريع صناعية وخدمية وزراعية ويزداد الأثر السلبي إذا غلب على الاقتصاد المحلي الزراعة مثلاً</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p:txBody>
      </p:sp>
      <p:sp>
        <p:nvSpPr>
          <p:cNvPr id="4" name="مربع نص 3"/>
          <p:cNvSpPr txBox="1"/>
          <p:nvPr/>
        </p:nvSpPr>
        <p:spPr>
          <a:xfrm>
            <a:off x="2285984" y="1119830"/>
            <a:ext cx="4071966" cy="523220"/>
          </a:xfrm>
          <a:prstGeom prst="rect">
            <a:avLst/>
          </a:prstGeom>
          <a:solidFill>
            <a:schemeClr val="accent6">
              <a:lumMod val="20000"/>
              <a:lumOff val="80000"/>
            </a:schemeClr>
          </a:solidFill>
          <a:ln>
            <a:noFill/>
          </a:ln>
          <a:effectLst>
            <a:outerShdw blurRad="152400" dist="317500" dir="5400000" sx="90000" sy="-19000" rotWithShape="0">
              <a:prstClr val="black">
                <a:alpha val="15000"/>
              </a:prstClr>
            </a:outerShdw>
          </a:effectLst>
          <a:scene3d>
            <a:camera prst="orthographicFront">
              <a:rot lat="0" lon="0" rev="0"/>
            </a:camera>
            <a:lightRig rig="contrasting" dir="t">
              <a:rot lat="0" lon="0" rev="7800000"/>
            </a:lightRig>
          </a:scene3d>
          <a:sp3d>
            <a:bevelT w="139700" h="139700"/>
          </a:sp3d>
        </p:spPr>
        <p:txBody>
          <a:bodyPr wrap="square" rtlCol="1">
            <a:spAutoFit/>
          </a:bodyPr>
          <a:lstStyle/>
          <a:p>
            <a:pPr algn="ctr">
              <a:buNone/>
            </a:pPr>
            <a:r>
              <a:rPr lang="ar-SA" sz="2800" b="1" dirty="0" smtClean="0">
                <a:ln>
                  <a:solidFill>
                    <a:schemeClr val="tx2"/>
                  </a:solidFill>
                </a:ln>
                <a:solidFill>
                  <a:srgbClr val="000099"/>
                </a:solidFill>
                <a:effectLst>
                  <a:outerShdw blurRad="50800" dist="38100" dir="2700000" algn="tl" rotWithShape="0">
                    <a:prstClr val="black">
                      <a:alpha val="40000"/>
                    </a:prstClr>
                  </a:outerShdw>
                </a:effectLst>
              </a:rPr>
              <a:t>منع المضاربة في الأسواق </a:t>
            </a:r>
            <a:r>
              <a:rPr lang="ar-SA" b="1" dirty="0" smtClean="0">
                <a:ln>
                  <a:solidFill>
                    <a:schemeClr val="tx2"/>
                  </a:solidFill>
                </a:ln>
                <a:solidFill>
                  <a:srgbClr val="000099"/>
                </a:solidFill>
                <a:effectLst>
                  <a:outerShdw blurRad="50800" dist="38100" dir="2700000" algn="tl" rotWithShape="0">
                    <a:prstClr val="black">
                      <a:alpha val="40000"/>
                    </a:prstClr>
                  </a:outerShdw>
                </a:effectLst>
              </a:rPr>
              <a:t>(</a:t>
            </a:r>
            <a:r>
              <a:rPr lang="ar-SA" b="1" dirty="0" err="1" smtClean="0">
                <a:ln>
                  <a:solidFill>
                    <a:schemeClr val="tx2"/>
                  </a:solidFill>
                </a:ln>
                <a:solidFill>
                  <a:srgbClr val="000099"/>
                </a:solidFill>
                <a:effectLst>
                  <a:outerShdw blurRad="50800" dist="38100" dir="2700000" algn="tl" rotWithShape="0">
                    <a:prstClr val="black">
                      <a:alpha val="40000"/>
                    </a:prstClr>
                  </a:outerShdw>
                </a:effectLst>
              </a:rPr>
              <a:t>النجش</a:t>
            </a:r>
            <a:r>
              <a:rPr lang="ar-SA" b="1" dirty="0" smtClean="0">
                <a:ln>
                  <a:solidFill>
                    <a:schemeClr val="tx2"/>
                  </a:solidFill>
                </a:ln>
                <a:solidFill>
                  <a:srgbClr val="000099"/>
                </a:solidFill>
                <a:effectLst>
                  <a:outerShdw blurRad="50800" dist="38100" dir="2700000" algn="tl" rotWithShape="0">
                    <a:prstClr val="black">
                      <a:alpha val="40000"/>
                    </a:prstClr>
                  </a:outerShdw>
                </a:effectLst>
              </a:rPr>
              <a:t>)</a:t>
            </a:r>
            <a:endParaRPr lang="en-US" dirty="0" smtClean="0">
              <a:ln>
                <a:solidFill>
                  <a:schemeClr val="tx2"/>
                </a:solidFill>
              </a:ln>
              <a:solidFill>
                <a:srgbClr val="000099"/>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14282" y="2143116"/>
            <a:ext cx="8572528" cy="2677656"/>
          </a:xfrm>
          <a:prstGeom prst="rect">
            <a:avLst/>
          </a:prstGeom>
          <a:solidFill>
            <a:srgbClr val="EDF3F3"/>
          </a:solidFill>
          <a:effectLst>
            <a:outerShdw blurRad="152400" dist="317500" dir="5400000" sx="90000" sy="-19000" rotWithShape="0">
              <a:prstClr val="black">
                <a:alpha val="15000"/>
              </a:prstClr>
            </a:outerShdw>
          </a:effectLst>
        </p:spPr>
        <p:txBody>
          <a:bodyPr wrap="square" rtlCol="1">
            <a:spAutoFit/>
          </a:bodyPr>
          <a:lstStyle/>
          <a:p>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ويزيد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الأمر سوءاً، تتبع المصارف للزبون الأكثر ملاءة بحجة قدرته على تقديم الضمانات وإهمال الزبائن الأقل غِنىً مع أن المشاريع الصغيرة أكثر جدوى للاقتصاد المحلي في أكثر الأحيان من المشاريع المتوسطة والكبيرة.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فالمشاريع الصغيرة والمتناهية الصغر أكثر انضباطاً في التسديد لحرصها على إظهار الصورة الجيدة لها، في حين أن غيرها لا </a:t>
            </a:r>
            <a:r>
              <a:rPr lang="ar-SA" sz="2800" b="1" dirty="0" err="1" smtClean="0">
                <a:effectLst>
                  <a:outerShdw blurRad="38100" dist="38100" dir="2700000" algn="tl">
                    <a:srgbClr val="000000">
                      <a:alpha val="43137"/>
                    </a:srgbClr>
                  </a:outerShdw>
                </a:effectLst>
                <a:latin typeface="Times New Roman" pitchFamily="18" charset="0"/>
                <a:cs typeface="Muna Black" pitchFamily="2" charset="-78"/>
              </a:rPr>
              <a:t>يهمه</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 ذلك لقدراته الكبيرة. </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لذلك يجب أن لا يكون تفضيل الملاءة على حساب النفع الاقتصادي فالمشاريع الأقل ملاءة قد تكون أكثر فائدة للاقتصاد المحلي وأنفع</a:t>
            </a:r>
            <a:r>
              <a:rPr lang="ar-SA" dirty="0" smtClean="0"/>
              <a:t>.</a:t>
            </a:r>
            <a:endParaRPr lang="en-US" dirty="0" smtClean="0"/>
          </a:p>
        </p:txBody>
      </p:sp>
      <p:sp>
        <p:nvSpPr>
          <p:cNvPr id="4" name="مربع نص 3"/>
          <p:cNvSpPr txBox="1"/>
          <p:nvPr/>
        </p:nvSpPr>
        <p:spPr>
          <a:xfrm>
            <a:off x="2285984" y="1119830"/>
            <a:ext cx="4071966" cy="523220"/>
          </a:xfrm>
          <a:prstGeom prst="rect">
            <a:avLst/>
          </a:prstGeom>
          <a:solidFill>
            <a:schemeClr val="accent6">
              <a:lumMod val="20000"/>
              <a:lumOff val="80000"/>
            </a:schemeClr>
          </a:solidFill>
          <a:ln>
            <a:noFill/>
          </a:ln>
          <a:effectLst>
            <a:outerShdw blurRad="152400" dist="317500" dir="5400000" sx="90000" sy="-19000" rotWithShape="0">
              <a:prstClr val="black">
                <a:alpha val="15000"/>
              </a:prstClr>
            </a:outerShdw>
          </a:effectLst>
          <a:scene3d>
            <a:camera prst="orthographicFront">
              <a:rot lat="0" lon="0" rev="0"/>
            </a:camera>
            <a:lightRig rig="contrasting" dir="t">
              <a:rot lat="0" lon="0" rev="7800000"/>
            </a:lightRig>
          </a:scene3d>
          <a:sp3d>
            <a:bevelT w="139700" h="139700"/>
          </a:sp3d>
        </p:spPr>
        <p:txBody>
          <a:bodyPr wrap="square" rtlCol="1">
            <a:spAutoFit/>
          </a:bodyPr>
          <a:lstStyle/>
          <a:p>
            <a:pPr algn="ctr">
              <a:buNone/>
            </a:pPr>
            <a:r>
              <a:rPr lang="ar-SA" sz="2800" b="1" dirty="0" smtClean="0">
                <a:ln>
                  <a:solidFill>
                    <a:schemeClr val="tx2"/>
                  </a:solidFill>
                </a:ln>
                <a:solidFill>
                  <a:srgbClr val="000099"/>
                </a:solidFill>
                <a:effectLst>
                  <a:outerShdw blurRad="50800" dist="38100" dir="2700000" algn="tl" rotWithShape="0">
                    <a:prstClr val="black">
                      <a:alpha val="40000"/>
                    </a:prstClr>
                  </a:outerShdw>
                </a:effectLst>
              </a:rPr>
              <a:t>منع المضاربة في الأسواق </a:t>
            </a:r>
            <a:r>
              <a:rPr lang="ar-SA" b="1" dirty="0" smtClean="0">
                <a:ln>
                  <a:solidFill>
                    <a:schemeClr val="tx2"/>
                  </a:solidFill>
                </a:ln>
                <a:solidFill>
                  <a:srgbClr val="000099"/>
                </a:solidFill>
                <a:effectLst>
                  <a:outerShdw blurRad="50800" dist="38100" dir="2700000" algn="tl" rotWithShape="0">
                    <a:prstClr val="black">
                      <a:alpha val="40000"/>
                    </a:prstClr>
                  </a:outerShdw>
                </a:effectLst>
              </a:rPr>
              <a:t>(</a:t>
            </a:r>
            <a:r>
              <a:rPr lang="ar-SA" b="1" dirty="0" err="1" smtClean="0">
                <a:ln>
                  <a:solidFill>
                    <a:schemeClr val="tx2"/>
                  </a:solidFill>
                </a:ln>
                <a:solidFill>
                  <a:srgbClr val="000099"/>
                </a:solidFill>
                <a:effectLst>
                  <a:outerShdw blurRad="50800" dist="38100" dir="2700000" algn="tl" rotWithShape="0">
                    <a:prstClr val="black">
                      <a:alpha val="40000"/>
                    </a:prstClr>
                  </a:outerShdw>
                </a:effectLst>
              </a:rPr>
              <a:t>النجش</a:t>
            </a:r>
            <a:r>
              <a:rPr lang="ar-SA" b="1" dirty="0" smtClean="0">
                <a:ln>
                  <a:solidFill>
                    <a:schemeClr val="tx2"/>
                  </a:solidFill>
                </a:ln>
                <a:solidFill>
                  <a:srgbClr val="000099"/>
                </a:solidFill>
                <a:effectLst>
                  <a:outerShdw blurRad="50800" dist="38100" dir="2700000" algn="tl" rotWithShape="0">
                    <a:prstClr val="black">
                      <a:alpha val="40000"/>
                    </a:prstClr>
                  </a:outerShdw>
                </a:effectLst>
              </a:rPr>
              <a:t>)</a:t>
            </a:r>
            <a:endParaRPr lang="en-US" dirty="0" smtClean="0">
              <a:ln>
                <a:solidFill>
                  <a:schemeClr val="tx2"/>
                </a:solidFill>
              </a:ln>
              <a:solidFill>
                <a:srgbClr val="000099"/>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ChangeArrowheads="1"/>
          </p:cNvSpPr>
          <p:nvPr/>
        </p:nvSpPr>
        <p:spPr bwMode="auto">
          <a:xfrm>
            <a:off x="1547813" y="1171575"/>
            <a:ext cx="6048375" cy="647700"/>
          </a:xfrm>
          <a:prstGeom prst="rect">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p>
            <a:pPr algn="ctr">
              <a:buFontTx/>
              <a:buNone/>
            </a:pPr>
            <a:r>
              <a:rPr lang="ar-SY" sz="4000" dirty="0">
                <a:solidFill>
                  <a:srgbClr val="006600"/>
                </a:solidFill>
                <a:cs typeface="PT Simple Bold Ruled" pitchFamily="2" charset="-78"/>
              </a:rPr>
              <a:t>دور المصارف</a:t>
            </a:r>
            <a:r>
              <a:rPr lang="ar-SY" sz="3200" dirty="0">
                <a:cs typeface="Arial" charset="0"/>
              </a:rPr>
              <a:t> </a:t>
            </a:r>
            <a:r>
              <a:rPr lang="ar-SY" sz="4000" dirty="0">
                <a:solidFill>
                  <a:srgbClr val="006600"/>
                </a:solidFill>
                <a:cs typeface="PT Simple Bold Ruled" pitchFamily="2" charset="-78"/>
              </a:rPr>
              <a:t>الإسلامية</a:t>
            </a:r>
            <a:endParaRPr lang="en-US" sz="4000" dirty="0">
              <a:solidFill>
                <a:srgbClr val="006600"/>
              </a:solidFill>
              <a:cs typeface="PT Simple Bold Ruled" pitchFamily="2" charset="-78"/>
            </a:endParaRPr>
          </a:p>
        </p:txBody>
      </p:sp>
      <p:sp>
        <p:nvSpPr>
          <p:cNvPr id="167940" name="AutoShape 4"/>
          <p:cNvSpPr>
            <a:spLocks noChangeArrowheads="1"/>
          </p:cNvSpPr>
          <p:nvPr/>
        </p:nvSpPr>
        <p:spPr bwMode="auto">
          <a:xfrm>
            <a:off x="2243138" y="1854200"/>
            <a:ext cx="720725" cy="719138"/>
          </a:xfrm>
          <a:prstGeom prst="downArrow">
            <a:avLst>
              <a:gd name="adj1" fmla="val 50000"/>
              <a:gd name="adj2" fmla="val 25000"/>
            </a:avLst>
          </a:prstGeom>
          <a:solidFill>
            <a:schemeClr val="folHlink"/>
          </a:solidFill>
          <a:ln w="9525">
            <a:solidFill>
              <a:schemeClr val="tx1"/>
            </a:solidFill>
            <a:miter lim="800000"/>
            <a:headEnd/>
            <a:tailEnd/>
          </a:ln>
          <a:effectLst/>
        </p:spPr>
        <p:txBody>
          <a:bodyPr vert="eaVert" wrap="none" anchor="ctr"/>
          <a:lstStyle/>
          <a:p>
            <a:endParaRPr lang="en-US"/>
          </a:p>
        </p:txBody>
      </p:sp>
      <p:sp>
        <p:nvSpPr>
          <p:cNvPr id="167941" name="AutoShape 5"/>
          <p:cNvSpPr>
            <a:spLocks noChangeArrowheads="1"/>
          </p:cNvSpPr>
          <p:nvPr/>
        </p:nvSpPr>
        <p:spPr bwMode="auto">
          <a:xfrm rot="10800000">
            <a:off x="6186488" y="1854200"/>
            <a:ext cx="720725" cy="719138"/>
          </a:xfrm>
          <a:prstGeom prst="downArrow">
            <a:avLst>
              <a:gd name="adj1" fmla="val 50000"/>
              <a:gd name="adj2" fmla="val 25000"/>
            </a:avLst>
          </a:prstGeom>
          <a:solidFill>
            <a:schemeClr val="folHlink"/>
          </a:solidFill>
          <a:ln w="9525">
            <a:solidFill>
              <a:schemeClr val="tx1"/>
            </a:solidFill>
            <a:miter lim="800000"/>
            <a:headEnd/>
            <a:tailEnd/>
          </a:ln>
          <a:effectLst/>
        </p:spPr>
        <p:txBody>
          <a:bodyPr vert="eaVert" wrap="none" anchor="ctr"/>
          <a:lstStyle/>
          <a:p>
            <a:endParaRPr lang="en-US"/>
          </a:p>
        </p:txBody>
      </p:sp>
      <p:sp>
        <p:nvSpPr>
          <p:cNvPr id="167942" name="Rectangle 6"/>
          <p:cNvSpPr>
            <a:spLocks noChangeArrowheads="1"/>
          </p:cNvSpPr>
          <p:nvPr/>
        </p:nvSpPr>
        <p:spPr bwMode="auto">
          <a:xfrm>
            <a:off x="1547813" y="2613025"/>
            <a:ext cx="2087562" cy="719138"/>
          </a:xfrm>
          <a:prstGeom prst="rect">
            <a:avLst/>
          </a:prstGeom>
          <a:solidFill>
            <a:schemeClr val="folHlink"/>
          </a:solidFill>
          <a:ln w="9525">
            <a:solidFill>
              <a:schemeClr val="tx1"/>
            </a:solidFill>
            <a:miter lim="800000"/>
            <a:headEnd/>
            <a:tailEnd/>
          </a:ln>
          <a:effectLst>
            <a:outerShdw dist="28398" dir="1593903" algn="ctr" rotWithShape="0">
              <a:schemeClr val="bg2"/>
            </a:outerShdw>
          </a:effectLst>
        </p:spPr>
        <p:txBody>
          <a:bodyPr wrap="none" anchor="ctr"/>
          <a:lstStyle/>
          <a:p>
            <a:pPr algn="ctr">
              <a:buFontTx/>
              <a:buNone/>
            </a:pPr>
            <a:r>
              <a:rPr lang="ar-SY" sz="1800" b="1">
                <a:cs typeface="Arial" charset="0"/>
              </a:rPr>
              <a:t>توظيف الأموال (استثمار)</a:t>
            </a:r>
            <a:endParaRPr lang="en-US" sz="1800" b="1">
              <a:cs typeface="Arial" charset="0"/>
            </a:endParaRPr>
          </a:p>
        </p:txBody>
      </p:sp>
      <p:sp>
        <p:nvSpPr>
          <p:cNvPr id="167943" name="Rectangle 7"/>
          <p:cNvSpPr>
            <a:spLocks noChangeArrowheads="1"/>
          </p:cNvSpPr>
          <p:nvPr/>
        </p:nvSpPr>
        <p:spPr bwMode="auto">
          <a:xfrm>
            <a:off x="5500688" y="2611438"/>
            <a:ext cx="2087562" cy="719137"/>
          </a:xfrm>
          <a:prstGeom prst="rect">
            <a:avLst/>
          </a:prstGeom>
          <a:solidFill>
            <a:schemeClr val="folHlink"/>
          </a:solidFill>
          <a:ln w="9525">
            <a:solidFill>
              <a:schemeClr val="tx1"/>
            </a:solidFill>
            <a:miter lim="800000"/>
            <a:headEnd/>
            <a:tailEnd/>
          </a:ln>
          <a:effectLst>
            <a:outerShdw dist="28398" dir="1593903" algn="ctr" rotWithShape="0">
              <a:schemeClr val="bg2"/>
            </a:outerShdw>
          </a:effectLst>
        </p:spPr>
        <p:txBody>
          <a:bodyPr wrap="none" anchor="ctr"/>
          <a:lstStyle/>
          <a:p>
            <a:pPr algn="ctr">
              <a:buFontTx/>
              <a:buNone/>
            </a:pPr>
            <a:r>
              <a:rPr lang="ar-SY" sz="1800" b="1">
                <a:cs typeface="Arial" charset="0"/>
              </a:rPr>
              <a:t>استقطاب الأموال (تمويل)</a:t>
            </a:r>
            <a:endParaRPr lang="en-US" sz="1800" b="1">
              <a:cs typeface="Arial" charset="0"/>
            </a:endParaRPr>
          </a:p>
        </p:txBody>
      </p:sp>
      <p:grpSp>
        <p:nvGrpSpPr>
          <p:cNvPr id="167944" name="Group 8"/>
          <p:cNvGrpSpPr>
            <a:grpSpLocks/>
          </p:cNvGrpSpPr>
          <p:nvPr/>
        </p:nvGrpSpPr>
        <p:grpSpPr bwMode="auto">
          <a:xfrm>
            <a:off x="1363663" y="3378200"/>
            <a:ext cx="2847975" cy="1643063"/>
            <a:chOff x="649" y="2205"/>
            <a:chExt cx="1794" cy="1035"/>
          </a:xfrm>
        </p:grpSpPr>
        <p:sp>
          <p:nvSpPr>
            <p:cNvPr id="167945" name="Oval 9"/>
            <p:cNvSpPr>
              <a:spLocks noChangeArrowheads="1"/>
            </p:cNvSpPr>
            <p:nvPr/>
          </p:nvSpPr>
          <p:spPr bwMode="auto">
            <a:xfrm>
              <a:off x="1557" y="2304"/>
              <a:ext cx="453" cy="409"/>
            </a:xfrm>
            <a:prstGeom prst="ellipse">
              <a:avLst/>
            </a:prstGeom>
            <a:solidFill>
              <a:srgbClr val="D92805"/>
            </a:solidFill>
            <a:ln w="9525">
              <a:solidFill>
                <a:schemeClr val="tx1"/>
              </a:solidFill>
              <a:round/>
              <a:headEnd/>
              <a:tailEnd/>
            </a:ln>
            <a:effectLst/>
          </p:spPr>
          <p:txBody>
            <a:bodyPr wrap="none" anchor="ctr"/>
            <a:lstStyle/>
            <a:p>
              <a:endParaRPr lang="en-US"/>
            </a:p>
          </p:txBody>
        </p:sp>
        <p:sp>
          <p:nvSpPr>
            <p:cNvPr id="167946" name="Oval 10"/>
            <p:cNvSpPr>
              <a:spLocks noChangeArrowheads="1"/>
            </p:cNvSpPr>
            <p:nvPr/>
          </p:nvSpPr>
          <p:spPr bwMode="auto">
            <a:xfrm>
              <a:off x="1429" y="2613"/>
              <a:ext cx="453" cy="409"/>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67947" name="Oval 11"/>
            <p:cNvSpPr>
              <a:spLocks noChangeArrowheads="1"/>
            </p:cNvSpPr>
            <p:nvPr/>
          </p:nvSpPr>
          <p:spPr bwMode="auto">
            <a:xfrm>
              <a:off x="1020" y="2205"/>
              <a:ext cx="409" cy="409"/>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67948" name="Oval 12"/>
            <p:cNvSpPr>
              <a:spLocks noChangeArrowheads="1"/>
            </p:cNvSpPr>
            <p:nvPr/>
          </p:nvSpPr>
          <p:spPr bwMode="auto">
            <a:xfrm>
              <a:off x="1020" y="2568"/>
              <a:ext cx="454" cy="409"/>
            </a:xfrm>
            <a:prstGeom prst="ellipse">
              <a:avLst/>
            </a:prstGeom>
            <a:solidFill>
              <a:srgbClr val="006600"/>
            </a:solidFill>
            <a:ln w="9525">
              <a:solidFill>
                <a:schemeClr val="tx1"/>
              </a:solidFill>
              <a:round/>
              <a:headEnd/>
              <a:tailEnd/>
            </a:ln>
            <a:effectLst/>
          </p:spPr>
          <p:txBody>
            <a:bodyPr wrap="none" anchor="ctr"/>
            <a:lstStyle/>
            <a:p>
              <a:endParaRPr lang="en-US"/>
            </a:p>
          </p:txBody>
        </p:sp>
        <p:sp>
          <p:nvSpPr>
            <p:cNvPr id="167949" name="Oval 13"/>
            <p:cNvSpPr>
              <a:spLocks noChangeArrowheads="1"/>
            </p:cNvSpPr>
            <p:nvPr/>
          </p:nvSpPr>
          <p:spPr bwMode="auto">
            <a:xfrm>
              <a:off x="1202" y="2296"/>
              <a:ext cx="589" cy="544"/>
            </a:xfrm>
            <a:prstGeom prst="ellipse">
              <a:avLst/>
            </a:prstGeom>
            <a:solidFill>
              <a:schemeClr val="accent1"/>
            </a:solidFill>
            <a:ln w="9525">
              <a:solidFill>
                <a:schemeClr val="tx1"/>
              </a:solidFill>
              <a:round/>
              <a:headEnd/>
              <a:tailEnd/>
            </a:ln>
            <a:effectLst/>
          </p:spPr>
          <p:txBody>
            <a:bodyPr wrap="none" anchor="ctr"/>
            <a:lstStyle/>
            <a:p>
              <a:pPr algn="ctr">
                <a:buFontTx/>
                <a:buNone/>
              </a:pPr>
              <a:r>
                <a:rPr lang="ar-SY" sz="1600" b="1">
                  <a:solidFill>
                    <a:srgbClr val="CC3300"/>
                  </a:solidFill>
                  <a:cs typeface="Arial" charset="0"/>
                </a:rPr>
                <a:t>صيغ </a:t>
              </a:r>
            </a:p>
            <a:p>
              <a:pPr algn="ctr">
                <a:buFontTx/>
                <a:buNone/>
              </a:pPr>
              <a:r>
                <a:rPr lang="ar-SY" sz="1600" b="1">
                  <a:solidFill>
                    <a:srgbClr val="CC3300"/>
                  </a:solidFill>
                  <a:cs typeface="Arial" charset="0"/>
                </a:rPr>
                <a:t>استثمار</a:t>
              </a:r>
              <a:endParaRPr lang="en-US" sz="1600" b="1">
                <a:solidFill>
                  <a:srgbClr val="CC3300"/>
                </a:solidFill>
                <a:cs typeface="Arial" charset="0"/>
              </a:endParaRPr>
            </a:p>
          </p:txBody>
        </p:sp>
        <p:sp>
          <p:nvSpPr>
            <p:cNvPr id="167950" name="Rectangle 14"/>
            <p:cNvSpPr>
              <a:spLocks noChangeArrowheads="1"/>
            </p:cNvSpPr>
            <p:nvPr/>
          </p:nvSpPr>
          <p:spPr bwMode="auto">
            <a:xfrm>
              <a:off x="1815" y="2613"/>
              <a:ext cx="545" cy="363"/>
            </a:xfrm>
            <a:prstGeom prst="rect">
              <a:avLst/>
            </a:prstGeom>
            <a:noFill/>
            <a:ln w="9525">
              <a:noFill/>
              <a:miter lim="800000"/>
              <a:headEnd/>
              <a:tailEnd/>
            </a:ln>
            <a:effectLst/>
          </p:spPr>
          <p:txBody>
            <a:bodyPr wrap="none" anchor="ctr"/>
            <a:lstStyle/>
            <a:p>
              <a:pPr algn="ctr">
                <a:buFontTx/>
                <a:buNone/>
              </a:pPr>
              <a:r>
                <a:rPr lang="ar-SY" sz="1600" b="1">
                  <a:cs typeface="Arial" charset="0"/>
                </a:rPr>
                <a:t>مضاربة</a:t>
              </a:r>
              <a:endParaRPr lang="en-US" sz="1600" b="1">
                <a:cs typeface="Arial" charset="0"/>
              </a:endParaRPr>
            </a:p>
          </p:txBody>
        </p:sp>
        <p:sp>
          <p:nvSpPr>
            <p:cNvPr id="167951" name="Rectangle 15"/>
            <p:cNvSpPr>
              <a:spLocks noChangeArrowheads="1"/>
            </p:cNvSpPr>
            <p:nvPr/>
          </p:nvSpPr>
          <p:spPr bwMode="auto">
            <a:xfrm>
              <a:off x="1898" y="2386"/>
              <a:ext cx="545" cy="363"/>
            </a:xfrm>
            <a:prstGeom prst="rect">
              <a:avLst/>
            </a:prstGeom>
            <a:noFill/>
            <a:ln w="9525">
              <a:noFill/>
              <a:miter lim="800000"/>
              <a:headEnd/>
              <a:tailEnd/>
            </a:ln>
            <a:effectLst/>
          </p:spPr>
          <p:txBody>
            <a:bodyPr wrap="none" anchor="ctr"/>
            <a:lstStyle/>
            <a:p>
              <a:pPr algn="ctr">
                <a:buFontTx/>
                <a:buNone/>
              </a:pPr>
              <a:r>
                <a:rPr lang="ar-SY" sz="1600" b="1">
                  <a:cs typeface="Arial" charset="0"/>
                </a:rPr>
                <a:t>مرابحة</a:t>
              </a:r>
              <a:endParaRPr lang="en-US" sz="1600" b="1">
                <a:cs typeface="Arial" charset="0"/>
              </a:endParaRPr>
            </a:p>
          </p:txBody>
        </p:sp>
        <p:sp>
          <p:nvSpPr>
            <p:cNvPr id="167952" name="Rectangle 16"/>
            <p:cNvSpPr>
              <a:spLocks noChangeArrowheads="1"/>
            </p:cNvSpPr>
            <p:nvPr/>
          </p:nvSpPr>
          <p:spPr bwMode="auto">
            <a:xfrm>
              <a:off x="1613" y="2818"/>
              <a:ext cx="545" cy="363"/>
            </a:xfrm>
            <a:prstGeom prst="rect">
              <a:avLst/>
            </a:prstGeom>
            <a:noFill/>
            <a:ln w="9525">
              <a:noFill/>
              <a:miter lim="800000"/>
              <a:headEnd/>
              <a:tailEnd/>
            </a:ln>
            <a:effectLst/>
          </p:spPr>
          <p:txBody>
            <a:bodyPr wrap="none" anchor="ctr"/>
            <a:lstStyle/>
            <a:p>
              <a:pPr algn="ctr">
                <a:buFontTx/>
                <a:buNone/>
              </a:pPr>
              <a:r>
                <a:rPr lang="ar-SY" sz="1600" b="1">
                  <a:cs typeface="Arial" charset="0"/>
                </a:rPr>
                <a:t>سلم</a:t>
              </a:r>
              <a:endParaRPr lang="en-US" sz="1600" b="1">
                <a:cs typeface="Arial" charset="0"/>
              </a:endParaRPr>
            </a:p>
          </p:txBody>
        </p:sp>
        <p:sp>
          <p:nvSpPr>
            <p:cNvPr id="167953" name="Rectangle 17"/>
            <p:cNvSpPr>
              <a:spLocks noChangeArrowheads="1"/>
            </p:cNvSpPr>
            <p:nvPr/>
          </p:nvSpPr>
          <p:spPr bwMode="auto">
            <a:xfrm>
              <a:off x="1156" y="2877"/>
              <a:ext cx="545" cy="363"/>
            </a:xfrm>
            <a:prstGeom prst="rect">
              <a:avLst/>
            </a:prstGeom>
            <a:noFill/>
            <a:ln w="9525">
              <a:noFill/>
              <a:miter lim="800000"/>
              <a:headEnd/>
              <a:tailEnd/>
            </a:ln>
            <a:effectLst/>
          </p:spPr>
          <p:txBody>
            <a:bodyPr wrap="none" anchor="ctr"/>
            <a:lstStyle/>
            <a:p>
              <a:pPr algn="ctr">
                <a:buFontTx/>
                <a:buNone/>
              </a:pPr>
              <a:r>
                <a:rPr lang="ar-SY" sz="1600" b="1">
                  <a:cs typeface="Arial" charset="0"/>
                </a:rPr>
                <a:t>استصناع</a:t>
              </a:r>
              <a:endParaRPr lang="en-US" sz="1600" b="1">
                <a:cs typeface="Arial" charset="0"/>
              </a:endParaRPr>
            </a:p>
          </p:txBody>
        </p:sp>
        <p:sp>
          <p:nvSpPr>
            <p:cNvPr id="167954" name="Rectangle 18"/>
            <p:cNvSpPr>
              <a:spLocks noChangeArrowheads="1"/>
            </p:cNvSpPr>
            <p:nvPr/>
          </p:nvSpPr>
          <p:spPr bwMode="auto">
            <a:xfrm>
              <a:off x="649" y="2709"/>
              <a:ext cx="545" cy="363"/>
            </a:xfrm>
            <a:prstGeom prst="rect">
              <a:avLst/>
            </a:prstGeom>
            <a:noFill/>
            <a:ln w="9525">
              <a:noFill/>
              <a:miter lim="800000"/>
              <a:headEnd/>
              <a:tailEnd/>
            </a:ln>
            <a:effectLst/>
          </p:spPr>
          <p:txBody>
            <a:bodyPr wrap="none" anchor="ctr"/>
            <a:lstStyle/>
            <a:p>
              <a:pPr algn="ctr">
                <a:buFontTx/>
                <a:buNone/>
              </a:pPr>
              <a:r>
                <a:rPr lang="ar-SY" sz="1600" b="1">
                  <a:cs typeface="Arial" charset="0"/>
                </a:rPr>
                <a:t>إجارة</a:t>
              </a:r>
              <a:endParaRPr lang="en-US" sz="1600" b="1">
                <a:cs typeface="Arial" charset="0"/>
              </a:endParaRPr>
            </a:p>
          </p:txBody>
        </p:sp>
        <p:sp>
          <p:nvSpPr>
            <p:cNvPr id="167955" name="Rectangle 19"/>
            <p:cNvSpPr>
              <a:spLocks noChangeArrowheads="1"/>
            </p:cNvSpPr>
            <p:nvPr/>
          </p:nvSpPr>
          <p:spPr bwMode="auto">
            <a:xfrm>
              <a:off x="657" y="2408"/>
              <a:ext cx="545" cy="363"/>
            </a:xfrm>
            <a:prstGeom prst="rect">
              <a:avLst/>
            </a:prstGeom>
            <a:noFill/>
            <a:ln w="9525">
              <a:noFill/>
              <a:miter lim="800000"/>
              <a:headEnd/>
              <a:tailEnd/>
            </a:ln>
            <a:effectLst/>
          </p:spPr>
          <p:txBody>
            <a:bodyPr wrap="none" anchor="ctr"/>
            <a:lstStyle/>
            <a:p>
              <a:pPr algn="ctr">
                <a:buFontTx/>
                <a:buNone/>
              </a:pPr>
              <a:r>
                <a:rPr lang="ar-SY" sz="1600" b="1">
                  <a:cs typeface="Arial" charset="0"/>
                </a:rPr>
                <a:t>مشاركة</a:t>
              </a:r>
              <a:endParaRPr lang="en-US" sz="1600" b="1">
                <a:cs typeface="Arial" charset="0"/>
              </a:endParaRPr>
            </a:p>
          </p:txBody>
        </p:sp>
      </p:grpSp>
      <p:grpSp>
        <p:nvGrpSpPr>
          <p:cNvPr id="167956" name="Group 20"/>
          <p:cNvGrpSpPr>
            <a:grpSpLocks/>
          </p:cNvGrpSpPr>
          <p:nvPr/>
        </p:nvGrpSpPr>
        <p:grpSpPr bwMode="auto">
          <a:xfrm>
            <a:off x="250825" y="5060950"/>
            <a:ext cx="8642350" cy="936625"/>
            <a:chOff x="158" y="3188"/>
            <a:chExt cx="5444" cy="590"/>
          </a:xfrm>
        </p:grpSpPr>
        <p:sp>
          <p:nvSpPr>
            <p:cNvPr id="167957" name="Rectangle 21"/>
            <p:cNvSpPr>
              <a:spLocks noChangeArrowheads="1"/>
            </p:cNvSpPr>
            <p:nvPr/>
          </p:nvSpPr>
          <p:spPr bwMode="auto">
            <a:xfrm>
              <a:off x="158" y="3188"/>
              <a:ext cx="5444" cy="59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167958" name="Rectangle 22"/>
            <p:cNvSpPr>
              <a:spLocks noChangeArrowheads="1"/>
            </p:cNvSpPr>
            <p:nvPr/>
          </p:nvSpPr>
          <p:spPr bwMode="auto">
            <a:xfrm>
              <a:off x="204" y="3511"/>
              <a:ext cx="681" cy="227"/>
            </a:xfrm>
            <a:prstGeom prst="rect">
              <a:avLst/>
            </a:prstGeom>
            <a:solidFill>
              <a:schemeClr val="tx2"/>
            </a:solidFill>
            <a:ln w="9525">
              <a:solidFill>
                <a:schemeClr val="tx1"/>
              </a:solidFill>
              <a:miter lim="800000"/>
              <a:headEnd/>
              <a:tailEnd/>
            </a:ln>
            <a:effectLst/>
          </p:spPr>
          <p:txBody>
            <a:bodyPr wrap="none" anchor="ctr"/>
            <a:lstStyle/>
            <a:p>
              <a:pPr algn="ctr">
                <a:buFontTx/>
                <a:buNone/>
              </a:pPr>
              <a:r>
                <a:rPr lang="ar-SY" sz="1800" b="1">
                  <a:solidFill>
                    <a:schemeClr val="bg1"/>
                  </a:solidFill>
                  <a:cs typeface="Arial" charset="0"/>
                </a:rPr>
                <a:t>خطر 100%</a:t>
              </a:r>
              <a:endParaRPr lang="en-US" sz="1800" b="1">
                <a:solidFill>
                  <a:schemeClr val="bg1"/>
                </a:solidFill>
                <a:cs typeface="Arial" charset="0"/>
              </a:endParaRPr>
            </a:p>
          </p:txBody>
        </p:sp>
        <p:sp>
          <p:nvSpPr>
            <p:cNvPr id="167959" name="Rectangle 23"/>
            <p:cNvSpPr>
              <a:spLocks noChangeArrowheads="1"/>
            </p:cNvSpPr>
            <p:nvPr/>
          </p:nvSpPr>
          <p:spPr bwMode="auto">
            <a:xfrm>
              <a:off x="4875" y="3514"/>
              <a:ext cx="681" cy="227"/>
            </a:xfrm>
            <a:prstGeom prst="rect">
              <a:avLst/>
            </a:prstGeom>
            <a:solidFill>
              <a:schemeClr val="tx2"/>
            </a:solidFill>
            <a:ln w="9525">
              <a:solidFill>
                <a:schemeClr val="tx1"/>
              </a:solidFill>
              <a:miter lim="800000"/>
              <a:headEnd/>
              <a:tailEnd/>
            </a:ln>
            <a:effectLst/>
          </p:spPr>
          <p:txBody>
            <a:bodyPr wrap="none" anchor="ctr"/>
            <a:lstStyle/>
            <a:p>
              <a:pPr algn="ctr">
                <a:buFontTx/>
                <a:buNone/>
              </a:pPr>
              <a:r>
                <a:rPr lang="ar-SY" sz="1800" b="1">
                  <a:solidFill>
                    <a:schemeClr val="bg1"/>
                  </a:solidFill>
                  <a:cs typeface="Arial" charset="0"/>
                </a:rPr>
                <a:t>خطر 0%</a:t>
              </a:r>
              <a:endParaRPr lang="en-US" sz="1800" b="1">
                <a:solidFill>
                  <a:schemeClr val="bg1"/>
                </a:solidFill>
                <a:cs typeface="Arial" charset="0"/>
              </a:endParaRPr>
            </a:p>
          </p:txBody>
        </p:sp>
        <p:sp>
          <p:nvSpPr>
            <p:cNvPr id="167960" name="Rectangle 24"/>
            <p:cNvSpPr>
              <a:spLocks noChangeArrowheads="1"/>
            </p:cNvSpPr>
            <p:nvPr/>
          </p:nvSpPr>
          <p:spPr bwMode="auto">
            <a:xfrm>
              <a:off x="1006" y="3522"/>
              <a:ext cx="3765" cy="227"/>
            </a:xfrm>
            <a:prstGeom prst="rect">
              <a:avLst/>
            </a:prstGeom>
            <a:solidFill>
              <a:schemeClr val="tx2"/>
            </a:solidFill>
            <a:ln w="9525">
              <a:solidFill>
                <a:schemeClr val="tx1"/>
              </a:solidFill>
              <a:miter lim="800000"/>
              <a:headEnd/>
              <a:tailEnd/>
            </a:ln>
            <a:effectLst/>
          </p:spPr>
          <p:txBody>
            <a:bodyPr wrap="none" anchor="ctr"/>
            <a:lstStyle/>
            <a:p>
              <a:pPr algn="ctr">
                <a:buFontTx/>
                <a:buNone/>
              </a:pPr>
              <a:r>
                <a:rPr lang="ar-SY" sz="1800" b="1">
                  <a:solidFill>
                    <a:schemeClr val="bg1"/>
                  </a:solidFill>
                  <a:cs typeface="Arial" charset="0"/>
                </a:rPr>
                <a:t>منطقة خطر مقبولة</a:t>
              </a:r>
              <a:endParaRPr lang="en-US" sz="1800" b="1">
                <a:solidFill>
                  <a:schemeClr val="bg1"/>
                </a:solidFill>
                <a:cs typeface="Arial" charset="0"/>
              </a:endParaRPr>
            </a:p>
          </p:txBody>
        </p:sp>
        <p:sp>
          <p:nvSpPr>
            <p:cNvPr id="167961" name="Rectangle 25"/>
            <p:cNvSpPr>
              <a:spLocks noChangeArrowheads="1"/>
            </p:cNvSpPr>
            <p:nvPr/>
          </p:nvSpPr>
          <p:spPr bwMode="auto">
            <a:xfrm>
              <a:off x="210" y="3234"/>
              <a:ext cx="681" cy="227"/>
            </a:xfrm>
            <a:prstGeom prst="rect">
              <a:avLst/>
            </a:prstGeom>
            <a:solidFill>
              <a:srgbClr val="006600"/>
            </a:solidFill>
            <a:ln w="9525">
              <a:solidFill>
                <a:schemeClr val="tx1"/>
              </a:solidFill>
              <a:miter lim="800000"/>
              <a:headEnd/>
              <a:tailEnd/>
            </a:ln>
            <a:effectLst/>
          </p:spPr>
          <p:txBody>
            <a:bodyPr wrap="none" anchor="ctr"/>
            <a:lstStyle/>
            <a:p>
              <a:pPr algn="ctr">
                <a:buFontTx/>
                <a:buNone/>
              </a:pPr>
              <a:r>
                <a:rPr lang="ar-SY" sz="1800" b="1">
                  <a:solidFill>
                    <a:schemeClr val="bg1"/>
                  </a:solidFill>
                  <a:cs typeface="Arial" charset="0"/>
                </a:rPr>
                <a:t>غرر/ مقامرة</a:t>
              </a:r>
              <a:endParaRPr lang="en-US" sz="1800" b="1">
                <a:solidFill>
                  <a:schemeClr val="bg1"/>
                </a:solidFill>
                <a:cs typeface="Arial" charset="0"/>
              </a:endParaRPr>
            </a:p>
          </p:txBody>
        </p:sp>
        <p:sp>
          <p:nvSpPr>
            <p:cNvPr id="167962" name="Rectangle 26"/>
            <p:cNvSpPr>
              <a:spLocks noChangeArrowheads="1"/>
            </p:cNvSpPr>
            <p:nvPr/>
          </p:nvSpPr>
          <p:spPr bwMode="auto">
            <a:xfrm>
              <a:off x="4873" y="3234"/>
              <a:ext cx="681" cy="227"/>
            </a:xfrm>
            <a:prstGeom prst="rect">
              <a:avLst/>
            </a:prstGeom>
            <a:solidFill>
              <a:srgbClr val="006600"/>
            </a:solidFill>
            <a:ln w="9525">
              <a:solidFill>
                <a:schemeClr val="tx1"/>
              </a:solidFill>
              <a:miter lim="800000"/>
              <a:headEnd/>
              <a:tailEnd/>
            </a:ln>
            <a:effectLst/>
          </p:spPr>
          <p:txBody>
            <a:bodyPr wrap="none" anchor="ctr"/>
            <a:lstStyle/>
            <a:p>
              <a:pPr algn="ctr">
                <a:buFontTx/>
                <a:buNone/>
              </a:pPr>
              <a:r>
                <a:rPr lang="ar-SY" sz="1800" b="1">
                  <a:solidFill>
                    <a:schemeClr val="bg1"/>
                  </a:solidFill>
                  <a:cs typeface="Arial" charset="0"/>
                </a:rPr>
                <a:t>الربا</a:t>
              </a:r>
              <a:endParaRPr lang="en-US" sz="1800" b="1">
                <a:solidFill>
                  <a:schemeClr val="bg1"/>
                </a:solidFill>
                <a:cs typeface="Arial" charset="0"/>
              </a:endParaRPr>
            </a:p>
          </p:txBody>
        </p:sp>
        <p:sp>
          <p:nvSpPr>
            <p:cNvPr id="167963" name="Rectangle 27"/>
            <p:cNvSpPr>
              <a:spLocks noChangeArrowheads="1"/>
            </p:cNvSpPr>
            <p:nvPr/>
          </p:nvSpPr>
          <p:spPr bwMode="auto">
            <a:xfrm>
              <a:off x="1004" y="3234"/>
              <a:ext cx="3765" cy="227"/>
            </a:xfrm>
            <a:prstGeom prst="rect">
              <a:avLst/>
            </a:prstGeom>
            <a:solidFill>
              <a:srgbClr val="006600"/>
            </a:solidFill>
            <a:ln w="9525">
              <a:solidFill>
                <a:schemeClr val="tx1"/>
              </a:solidFill>
              <a:miter lim="800000"/>
              <a:headEnd/>
              <a:tailEnd/>
            </a:ln>
            <a:effectLst/>
          </p:spPr>
          <p:txBody>
            <a:bodyPr wrap="none" anchor="ctr"/>
            <a:lstStyle/>
            <a:p>
              <a:pPr algn="ctr">
                <a:buFontTx/>
                <a:buNone/>
              </a:pPr>
              <a:r>
                <a:rPr lang="ar-SY" sz="1800" b="1">
                  <a:solidFill>
                    <a:schemeClr val="bg1"/>
                  </a:solidFill>
                  <a:cs typeface="Arial" charset="0"/>
                </a:rPr>
                <a:t>سوق السلع والخدمات (الطيبة)</a:t>
              </a:r>
              <a:endParaRPr lang="en-US" sz="1800" b="1">
                <a:solidFill>
                  <a:schemeClr val="bg1"/>
                </a:solidFill>
                <a:cs typeface="Arial" charset="0"/>
              </a:endParaRPr>
            </a:p>
          </p:txBody>
        </p:sp>
      </p:grpSp>
      <p:grpSp>
        <p:nvGrpSpPr>
          <p:cNvPr id="167964" name="Group 28"/>
          <p:cNvGrpSpPr>
            <a:grpSpLocks/>
          </p:cNvGrpSpPr>
          <p:nvPr/>
        </p:nvGrpSpPr>
        <p:grpSpPr bwMode="auto">
          <a:xfrm>
            <a:off x="4949825" y="3378200"/>
            <a:ext cx="2422525" cy="1754188"/>
            <a:chOff x="3024" y="2189"/>
            <a:chExt cx="1526" cy="1105"/>
          </a:xfrm>
        </p:grpSpPr>
        <p:sp>
          <p:nvSpPr>
            <p:cNvPr id="167965" name="Oval 29"/>
            <p:cNvSpPr>
              <a:spLocks noChangeArrowheads="1"/>
            </p:cNvSpPr>
            <p:nvPr/>
          </p:nvSpPr>
          <p:spPr bwMode="auto">
            <a:xfrm>
              <a:off x="4097" y="2288"/>
              <a:ext cx="453" cy="409"/>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67966" name="Oval 30"/>
            <p:cNvSpPr>
              <a:spLocks noChangeArrowheads="1"/>
            </p:cNvSpPr>
            <p:nvPr/>
          </p:nvSpPr>
          <p:spPr bwMode="auto">
            <a:xfrm>
              <a:off x="3969" y="2597"/>
              <a:ext cx="453" cy="409"/>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167967" name="Oval 31"/>
            <p:cNvSpPr>
              <a:spLocks noChangeArrowheads="1"/>
            </p:cNvSpPr>
            <p:nvPr/>
          </p:nvSpPr>
          <p:spPr bwMode="auto">
            <a:xfrm>
              <a:off x="3560" y="2189"/>
              <a:ext cx="409" cy="409"/>
            </a:xfrm>
            <a:prstGeom prst="ellipse">
              <a:avLst/>
            </a:prstGeom>
            <a:solidFill>
              <a:srgbClr val="C3BE61"/>
            </a:solidFill>
            <a:ln w="9525">
              <a:solidFill>
                <a:schemeClr val="tx1"/>
              </a:solidFill>
              <a:round/>
              <a:headEnd/>
              <a:tailEnd/>
            </a:ln>
            <a:effectLst/>
          </p:spPr>
          <p:txBody>
            <a:bodyPr wrap="none" anchor="ctr"/>
            <a:lstStyle/>
            <a:p>
              <a:endParaRPr lang="en-US"/>
            </a:p>
          </p:txBody>
        </p:sp>
        <p:sp>
          <p:nvSpPr>
            <p:cNvPr id="167968" name="Oval 32"/>
            <p:cNvSpPr>
              <a:spLocks noChangeArrowheads="1"/>
            </p:cNvSpPr>
            <p:nvPr/>
          </p:nvSpPr>
          <p:spPr bwMode="auto">
            <a:xfrm>
              <a:off x="3560" y="2552"/>
              <a:ext cx="454" cy="409"/>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67969" name="Oval 33"/>
            <p:cNvSpPr>
              <a:spLocks noChangeArrowheads="1"/>
            </p:cNvSpPr>
            <p:nvPr/>
          </p:nvSpPr>
          <p:spPr bwMode="auto">
            <a:xfrm>
              <a:off x="3742" y="2280"/>
              <a:ext cx="589" cy="544"/>
            </a:xfrm>
            <a:prstGeom prst="ellipse">
              <a:avLst/>
            </a:prstGeom>
            <a:solidFill>
              <a:srgbClr val="FF6600"/>
            </a:solidFill>
            <a:ln w="9525">
              <a:solidFill>
                <a:schemeClr val="tx1"/>
              </a:solidFill>
              <a:round/>
              <a:headEnd/>
              <a:tailEnd/>
            </a:ln>
            <a:effectLst/>
          </p:spPr>
          <p:txBody>
            <a:bodyPr wrap="none" anchor="ctr"/>
            <a:lstStyle/>
            <a:p>
              <a:pPr algn="ctr">
                <a:buFontTx/>
                <a:buNone/>
              </a:pPr>
              <a:r>
                <a:rPr lang="ar-SY" sz="1600" b="1">
                  <a:solidFill>
                    <a:srgbClr val="FFFF99"/>
                  </a:solidFill>
                  <a:cs typeface="Arial" charset="0"/>
                </a:rPr>
                <a:t>خدمات </a:t>
              </a:r>
            </a:p>
            <a:p>
              <a:pPr algn="ctr">
                <a:buFontTx/>
                <a:buNone/>
              </a:pPr>
              <a:r>
                <a:rPr lang="ar-SY" sz="1600" b="1">
                  <a:solidFill>
                    <a:srgbClr val="FFFF99"/>
                  </a:solidFill>
                  <a:cs typeface="Arial" charset="0"/>
                </a:rPr>
                <a:t>مصرفية</a:t>
              </a:r>
              <a:endParaRPr lang="en-US" sz="1600" b="1">
                <a:solidFill>
                  <a:srgbClr val="FFFF99"/>
                </a:solidFill>
                <a:cs typeface="Arial" charset="0"/>
              </a:endParaRPr>
            </a:p>
          </p:txBody>
        </p:sp>
        <p:sp>
          <p:nvSpPr>
            <p:cNvPr id="167970" name="Rectangle 34"/>
            <p:cNvSpPr>
              <a:spLocks noChangeArrowheads="1"/>
            </p:cNvSpPr>
            <p:nvPr/>
          </p:nvSpPr>
          <p:spPr bwMode="auto">
            <a:xfrm>
              <a:off x="3024" y="2387"/>
              <a:ext cx="545" cy="363"/>
            </a:xfrm>
            <a:prstGeom prst="rect">
              <a:avLst/>
            </a:prstGeom>
            <a:noFill/>
            <a:ln w="9525">
              <a:noFill/>
              <a:miter lim="800000"/>
              <a:headEnd/>
              <a:tailEnd/>
            </a:ln>
            <a:effectLst/>
          </p:spPr>
          <p:txBody>
            <a:bodyPr wrap="none" anchor="ctr"/>
            <a:lstStyle/>
            <a:p>
              <a:pPr algn="ctr">
                <a:buFontTx/>
                <a:buNone/>
              </a:pPr>
              <a:r>
                <a:rPr lang="ar-SY" sz="1600" b="1">
                  <a:cs typeface="Arial" charset="0"/>
                </a:rPr>
                <a:t>حسابات جارية</a:t>
              </a:r>
              <a:endParaRPr lang="en-US" sz="1600" b="1">
                <a:cs typeface="Arial" charset="0"/>
              </a:endParaRPr>
            </a:p>
          </p:txBody>
        </p:sp>
        <p:sp>
          <p:nvSpPr>
            <p:cNvPr id="167971" name="Rectangle 35"/>
            <p:cNvSpPr>
              <a:spLocks noChangeArrowheads="1"/>
            </p:cNvSpPr>
            <p:nvPr/>
          </p:nvSpPr>
          <p:spPr bwMode="auto">
            <a:xfrm>
              <a:off x="3696" y="2901"/>
              <a:ext cx="718" cy="393"/>
            </a:xfrm>
            <a:prstGeom prst="rect">
              <a:avLst/>
            </a:prstGeom>
            <a:noFill/>
            <a:ln w="9525">
              <a:noFill/>
              <a:miter lim="800000"/>
              <a:headEnd/>
              <a:tailEnd/>
            </a:ln>
            <a:effectLst/>
          </p:spPr>
          <p:txBody>
            <a:bodyPr wrap="none" anchor="ctr"/>
            <a:lstStyle/>
            <a:p>
              <a:pPr algn="ctr">
                <a:buFontTx/>
                <a:buNone/>
              </a:pPr>
              <a:r>
                <a:rPr lang="ar-SY" sz="1600" b="1">
                  <a:cs typeface="Arial" charset="0"/>
                </a:rPr>
                <a:t>صناديق استثمارية</a:t>
              </a:r>
              <a:endParaRPr lang="en-US" sz="1600" b="1">
                <a:cs typeface="Arial" charset="0"/>
              </a:endParaRPr>
            </a:p>
          </p:txBody>
        </p:sp>
        <p:sp>
          <p:nvSpPr>
            <p:cNvPr id="167972" name="Rectangle 36"/>
            <p:cNvSpPr>
              <a:spLocks noChangeArrowheads="1"/>
            </p:cNvSpPr>
            <p:nvPr/>
          </p:nvSpPr>
          <p:spPr bwMode="auto">
            <a:xfrm>
              <a:off x="3061" y="2795"/>
              <a:ext cx="681" cy="363"/>
            </a:xfrm>
            <a:prstGeom prst="rect">
              <a:avLst/>
            </a:prstGeom>
            <a:noFill/>
            <a:ln w="9525">
              <a:noFill/>
              <a:miter lim="800000"/>
              <a:headEnd/>
              <a:tailEnd/>
            </a:ln>
            <a:effectLst/>
          </p:spPr>
          <p:txBody>
            <a:bodyPr wrap="none" anchor="ctr"/>
            <a:lstStyle/>
            <a:p>
              <a:pPr algn="ctr">
                <a:buFontTx/>
                <a:buNone/>
              </a:pPr>
              <a:r>
                <a:rPr lang="ar-SY" sz="1600" b="1">
                  <a:cs typeface="Arial" charset="0"/>
                </a:rPr>
                <a:t>حسابات استثمار</a:t>
              </a:r>
              <a:endParaRPr lang="en-US" sz="1600" b="1">
                <a:cs typeface="Arial" charset="0"/>
              </a:endParaRPr>
            </a:p>
          </p:txBody>
        </p:sp>
      </p:grpSp>
      <p:grpSp>
        <p:nvGrpSpPr>
          <p:cNvPr id="167973" name="Group 37"/>
          <p:cNvGrpSpPr>
            <a:grpSpLocks/>
          </p:cNvGrpSpPr>
          <p:nvPr/>
        </p:nvGrpSpPr>
        <p:grpSpPr bwMode="auto">
          <a:xfrm>
            <a:off x="1489075" y="1171575"/>
            <a:ext cx="6178550" cy="4826000"/>
            <a:chOff x="938" y="738"/>
            <a:chExt cx="3892" cy="3040"/>
          </a:xfrm>
        </p:grpSpPr>
        <p:sp>
          <p:nvSpPr>
            <p:cNvPr id="167974" name="Line 38"/>
            <p:cNvSpPr>
              <a:spLocks noChangeShapeType="1"/>
            </p:cNvSpPr>
            <p:nvPr/>
          </p:nvSpPr>
          <p:spPr bwMode="auto">
            <a:xfrm>
              <a:off x="938" y="738"/>
              <a:ext cx="0" cy="3040"/>
            </a:xfrm>
            <a:prstGeom prst="line">
              <a:avLst/>
            </a:prstGeom>
            <a:noFill/>
            <a:ln w="28575">
              <a:solidFill>
                <a:schemeClr val="tx1"/>
              </a:solidFill>
              <a:prstDash val="sysDot"/>
              <a:round/>
              <a:headEnd/>
              <a:tailEnd/>
            </a:ln>
            <a:effectLst/>
          </p:spPr>
          <p:txBody>
            <a:bodyPr/>
            <a:lstStyle/>
            <a:p>
              <a:endParaRPr lang="en-US"/>
            </a:p>
          </p:txBody>
        </p:sp>
        <p:sp>
          <p:nvSpPr>
            <p:cNvPr id="167975" name="Line 39"/>
            <p:cNvSpPr>
              <a:spLocks noChangeShapeType="1"/>
            </p:cNvSpPr>
            <p:nvPr/>
          </p:nvSpPr>
          <p:spPr bwMode="auto">
            <a:xfrm>
              <a:off x="4830" y="738"/>
              <a:ext cx="0" cy="3040"/>
            </a:xfrm>
            <a:prstGeom prst="line">
              <a:avLst/>
            </a:prstGeom>
            <a:noFill/>
            <a:ln w="28575">
              <a:solidFill>
                <a:schemeClr val="tx1"/>
              </a:solidFill>
              <a:prstDash val="sysDot"/>
              <a:round/>
              <a:headEnd/>
              <a:tailEnd/>
            </a:ln>
            <a:effectLst/>
          </p:spPr>
          <p:txBody>
            <a:bodyPr/>
            <a:lstStyle/>
            <a:p>
              <a:endParaRPr lang="en-US"/>
            </a:p>
          </p:txBody>
        </p:sp>
      </p:grpSp>
      <p:sp>
        <p:nvSpPr>
          <p:cNvPr id="39" name="شكل بيضاوي 38"/>
          <p:cNvSpPr/>
          <p:nvPr/>
        </p:nvSpPr>
        <p:spPr bwMode="auto">
          <a:xfrm>
            <a:off x="1214414" y="1828790"/>
            <a:ext cx="2857520" cy="3929090"/>
          </a:xfrm>
          <a:prstGeom prst="ellipse">
            <a:avLst/>
          </a:prstGeom>
          <a:solidFill>
            <a:schemeClr val="accent2"/>
          </a:solidFill>
          <a:ln w="9525" cap="flat" cmpd="sng" algn="ctr">
            <a:solidFill>
              <a:schemeClr val="accent1"/>
            </a:solid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1" anchor="ctr" anchorCtr="0" compatLnSpc="1">
            <a:prstTxWarp prst="textNoShape">
              <a:avLst/>
            </a:prstTxWarp>
            <a:noAutofit/>
          </a:bodyPr>
          <a:lstStyle/>
          <a:p>
            <a:pPr marL="0" marR="0" indent="0" algn="r" defTabSz="914400" rtl="1" eaLnBrk="1" fontAlgn="base" latinLnBrk="0" hangingPunct="1">
              <a:lnSpc>
                <a:spcPct val="100000"/>
              </a:lnSpc>
              <a:spcBef>
                <a:spcPct val="0"/>
              </a:spcBef>
              <a:spcAft>
                <a:spcPct val="0"/>
              </a:spcAft>
              <a:buClrTx/>
              <a:buSzTx/>
              <a:buFontTx/>
              <a:buChar char="•"/>
              <a:tabLst/>
            </a:pPr>
            <a:endParaRPr kumimoji="0" lang="ar-SY" sz="2400" b="0" i="0" u="none" strike="noStrike" cap="none" normalizeH="0" baseline="0" smtClean="0">
              <a:ln>
                <a:noFill/>
              </a:ln>
              <a:solidFill>
                <a:schemeClr val="tx1"/>
              </a:solidFill>
              <a:effectLst/>
              <a:latin typeface="Arial" charset="0"/>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7939"/>
                                        </p:tgtEl>
                                        <p:attrNameLst>
                                          <p:attrName>style.visibility</p:attrName>
                                        </p:attrNameLst>
                                      </p:cBhvr>
                                      <p:to>
                                        <p:strVal val="visible"/>
                                      </p:to>
                                    </p:set>
                                    <p:animEffect transition="in" filter="fade">
                                      <p:cBhvr>
                                        <p:cTn id="7" dur="1000"/>
                                        <p:tgtEl>
                                          <p:spTgt spid="167939"/>
                                        </p:tgtEl>
                                      </p:cBhvr>
                                    </p:animEffect>
                                    <p:anim calcmode="lin" valueType="num">
                                      <p:cBhvr>
                                        <p:cTn id="8" dur="1000" fill="hold"/>
                                        <p:tgtEl>
                                          <p:spTgt spid="167939"/>
                                        </p:tgtEl>
                                        <p:attrNameLst>
                                          <p:attrName>ppt_x</p:attrName>
                                        </p:attrNameLst>
                                      </p:cBhvr>
                                      <p:tavLst>
                                        <p:tav tm="0">
                                          <p:val>
                                            <p:strVal val="#ppt_x"/>
                                          </p:val>
                                        </p:tav>
                                        <p:tav tm="100000">
                                          <p:val>
                                            <p:strVal val="#ppt_x"/>
                                          </p:val>
                                        </p:tav>
                                      </p:tavLst>
                                    </p:anim>
                                    <p:anim calcmode="lin" valueType="num">
                                      <p:cBhvr>
                                        <p:cTn id="9" dur="1000" fill="hold"/>
                                        <p:tgtEl>
                                          <p:spTgt spid="1679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7941"/>
                                        </p:tgtEl>
                                        <p:attrNameLst>
                                          <p:attrName>style.visibility</p:attrName>
                                        </p:attrNameLst>
                                      </p:cBhvr>
                                      <p:to>
                                        <p:strVal val="visible"/>
                                      </p:to>
                                    </p:set>
                                    <p:animEffect transition="in" filter="fade">
                                      <p:cBhvr>
                                        <p:cTn id="14" dur="1000"/>
                                        <p:tgtEl>
                                          <p:spTgt spid="167941"/>
                                        </p:tgtEl>
                                      </p:cBhvr>
                                    </p:animEffect>
                                    <p:anim calcmode="lin" valueType="num">
                                      <p:cBhvr>
                                        <p:cTn id="15" dur="1000" fill="hold"/>
                                        <p:tgtEl>
                                          <p:spTgt spid="167941"/>
                                        </p:tgtEl>
                                        <p:attrNameLst>
                                          <p:attrName>ppt_x</p:attrName>
                                        </p:attrNameLst>
                                      </p:cBhvr>
                                      <p:tavLst>
                                        <p:tav tm="0">
                                          <p:val>
                                            <p:strVal val="#ppt_x"/>
                                          </p:val>
                                        </p:tav>
                                        <p:tav tm="100000">
                                          <p:val>
                                            <p:strVal val="#ppt_x"/>
                                          </p:val>
                                        </p:tav>
                                      </p:tavLst>
                                    </p:anim>
                                    <p:anim calcmode="lin" valueType="num">
                                      <p:cBhvr>
                                        <p:cTn id="16" dur="1000" fill="hold"/>
                                        <p:tgtEl>
                                          <p:spTgt spid="16794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7943"/>
                                        </p:tgtEl>
                                        <p:attrNameLst>
                                          <p:attrName>style.visibility</p:attrName>
                                        </p:attrNameLst>
                                      </p:cBhvr>
                                      <p:to>
                                        <p:strVal val="visible"/>
                                      </p:to>
                                    </p:set>
                                    <p:animEffect transition="in" filter="fade">
                                      <p:cBhvr>
                                        <p:cTn id="19" dur="1000"/>
                                        <p:tgtEl>
                                          <p:spTgt spid="167943"/>
                                        </p:tgtEl>
                                      </p:cBhvr>
                                    </p:animEffect>
                                    <p:anim calcmode="lin" valueType="num">
                                      <p:cBhvr>
                                        <p:cTn id="20" dur="1000" fill="hold"/>
                                        <p:tgtEl>
                                          <p:spTgt spid="167943"/>
                                        </p:tgtEl>
                                        <p:attrNameLst>
                                          <p:attrName>ppt_x</p:attrName>
                                        </p:attrNameLst>
                                      </p:cBhvr>
                                      <p:tavLst>
                                        <p:tav tm="0">
                                          <p:val>
                                            <p:strVal val="#ppt_x"/>
                                          </p:val>
                                        </p:tav>
                                        <p:tav tm="100000">
                                          <p:val>
                                            <p:strVal val="#ppt_x"/>
                                          </p:val>
                                        </p:tav>
                                      </p:tavLst>
                                    </p:anim>
                                    <p:anim calcmode="lin" valueType="num">
                                      <p:cBhvr>
                                        <p:cTn id="21" dur="1000" fill="hold"/>
                                        <p:tgtEl>
                                          <p:spTgt spid="1679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7964"/>
                                        </p:tgtEl>
                                        <p:attrNameLst>
                                          <p:attrName>style.visibility</p:attrName>
                                        </p:attrNameLst>
                                      </p:cBhvr>
                                      <p:to>
                                        <p:strVal val="visible"/>
                                      </p:to>
                                    </p:set>
                                    <p:animEffect transition="in" filter="fade">
                                      <p:cBhvr>
                                        <p:cTn id="26" dur="1000"/>
                                        <p:tgtEl>
                                          <p:spTgt spid="167964"/>
                                        </p:tgtEl>
                                      </p:cBhvr>
                                    </p:animEffect>
                                    <p:anim calcmode="lin" valueType="num">
                                      <p:cBhvr>
                                        <p:cTn id="27" dur="1000" fill="hold"/>
                                        <p:tgtEl>
                                          <p:spTgt spid="167964"/>
                                        </p:tgtEl>
                                        <p:attrNameLst>
                                          <p:attrName>ppt_x</p:attrName>
                                        </p:attrNameLst>
                                      </p:cBhvr>
                                      <p:tavLst>
                                        <p:tav tm="0">
                                          <p:val>
                                            <p:strVal val="#ppt_x"/>
                                          </p:val>
                                        </p:tav>
                                        <p:tav tm="100000">
                                          <p:val>
                                            <p:strVal val="#ppt_x"/>
                                          </p:val>
                                        </p:tav>
                                      </p:tavLst>
                                    </p:anim>
                                    <p:anim calcmode="lin" valueType="num">
                                      <p:cBhvr>
                                        <p:cTn id="28" dur="1000" fill="hold"/>
                                        <p:tgtEl>
                                          <p:spTgt spid="16796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67940"/>
                                        </p:tgtEl>
                                        <p:attrNameLst>
                                          <p:attrName>style.visibility</p:attrName>
                                        </p:attrNameLst>
                                      </p:cBhvr>
                                      <p:to>
                                        <p:strVal val="visible"/>
                                      </p:to>
                                    </p:set>
                                    <p:animEffect transition="in" filter="fade">
                                      <p:cBhvr>
                                        <p:cTn id="33" dur="1000"/>
                                        <p:tgtEl>
                                          <p:spTgt spid="167940"/>
                                        </p:tgtEl>
                                      </p:cBhvr>
                                    </p:animEffect>
                                    <p:anim calcmode="lin" valueType="num">
                                      <p:cBhvr>
                                        <p:cTn id="34" dur="1000" fill="hold"/>
                                        <p:tgtEl>
                                          <p:spTgt spid="167940"/>
                                        </p:tgtEl>
                                        <p:attrNameLst>
                                          <p:attrName>ppt_x</p:attrName>
                                        </p:attrNameLst>
                                      </p:cBhvr>
                                      <p:tavLst>
                                        <p:tav tm="0">
                                          <p:val>
                                            <p:strVal val="#ppt_x"/>
                                          </p:val>
                                        </p:tav>
                                        <p:tav tm="100000">
                                          <p:val>
                                            <p:strVal val="#ppt_x"/>
                                          </p:val>
                                        </p:tav>
                                      </p:tavLst>
                                    </p:anim>
                                    <p:anim calcmode="lin" valueType="num">
                                      <p:cBhvr>
                                        <p:cTn id="35" dur="1000" fill="hold"/>
                                        <p:tgtEl>
                                          <p:spTgt spid="16794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67942"/>
                                        </p:tgtEl>
                                        <p:attrNameLst>
                                          <p:attrName>style.visibility</p:attrName>
                                        </p:attrNameLst>
                                      </p:cBhvr>
                                      <p:to>
                                        <p:strVal val="visible"/>
                                      </p:to>
                                    </p:set>
                                    <p:animEffect transition="in" filter="fade">
                                      <p:cBhvr>
                                        <p:cTn id="38" dur="1000"/>
                                        <p:tgtEl>
                                          <p:spTgt spid="167942"/>
                                        </p:tgtEl>
                                      </p:cBhvr>
                                    </p:animEffect>
                                    <p:anim calcmode="lin" valueType="num">
                                      <p:cBhvr>
                                        <p:cTn id="39" dur="1000" fill="hold"/>
                                        <p:tgtEl>
                                          <p:spTgt spid="167942"/>
                                        </p:tgtEl>
                                        <p:attrNameLst>
                                          <p:attrName>ppt_x</p:attrName>
                                        </p:attrNameLst>
                                      </p:cBhvr>
                                      <p:tavLst>
                                        <p:tav tm="0">
                                          <p:val>
                                            <p:strVal val="#ppt_x"/>
                                          </p:val>
                                        </p:tav>
                                        <p:tav tm="100000">
                                          <p:val>
                                            <p:strVal val="#ppt_x"/>
                                          </p:val>
                                        </p:tav>
                                      </p:tavLst>
                                    </p:anim>
                                    <p:anim calcmode="lin" valueType="num">
                                      <p:cBhvr>
                                        <p:cTn id="40" dur="1000" fill="hold"/>
                                        <p:tgtEl>
                                          <p:spTgt spid="16794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67944"/>
                                        </p:tgtEl>
                                        <p:attrNameLst>
                                          <p:attrName>style.visibility</p:attrName>
                                        </p:attrNameLst>
                                      </p:cBhvr>
                                      <p:to>
                                        <p:strVal val="visible"/>
                                      </p:to>
                                    </p:set>
                                    <p:animEffect transition="in" filter="fade">
                                      <p:cBhvr>
                                        <p:cTn id="45" dur="1000"/>
                                        <p:tgtEl>
                                          <p:spTgt spid="167944"/>
                                        </p:tgtEl>
                                      </p:cBhvr>
                                    </p:animEffect>
                                    <p:anim calcmode="lin" valueType="num">
                                      <p:cBhvr>
                                        <p:cTn id="46" dur="1000" fill="hold"/>
                                        <p:tgtEl>
                                          <p:spTgt spid="167944"/>
                                        </p:tgtEl>
                                        <p:attrNameLst>
                                          <p:attrName>ppt_x</p:attrName>
                                        </p:attrNameLst>
                                      </p:cBhvr>
                                      <p:tavLst>
                                        <p:tav tm="0">
                                          <p:val>
                                            <p:strVal val="#ppt_x"/>
                                          </p:val>
                                        </p:tav>
                                        <p:tav tm="100000">
                                          <p:val>
                                            <p:strVal val="#ppt_x"/>
                                          </p:val>
                                        </p:tav>
                                      </p:tavLst>
                                    </p:anim>
                                    <p:anim calcmode="lin" valueType="num">
                                      <p:cBhvr>
                                        <p:cTn id="47" dur="1000" fill="hold"/>
                                        <p:tgtEl>
                                          <p:spTgt spid="16794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67956"/>
                                        </p:tgtEl>
                                        <p:attrNameLst>
                                          <p:attrName>style.visibility</p:attrName>
                                        </p:attrNameLst>
                                      </p:cBhvr>
                                      <p:to>
                                        <p:strVal val="visible"/>
                                      </p:to>
                                    </p:set>
                                    <p:animEffect transition="in" filter="fade">
                                      <p:cBhvr>
                                        <p:cTn id="52" dur="1000"/>
                                        <p:tgtEl>
                                          <p:spTgt spid="167956"/>
                                        </p:tgtEl>
                                      </p:cBhvr>
                                    </p:animEffect>
                                    <p:anim calcmode="lin" valueType="num">
                                      <p:cBhvr>
                                        <p:cTn id="53" dur="1000" fill="hold"/>
                                        <p:tgtEl>
                                          <p:spTgt spid="167956"/>
                                        </p:tgtEl>
                                        <p:attrNameLst>
                                          <p:attrName>ppt_x</p:attrName>
                                        </p:attrNameLst>
                                      </p:cBhvr>
                                      <p:tavLst>
                                        <p:tav tm="0">
                                          <p:val>
                                            <p:strVal val="#ppt_x"/>
                                          </p:val>
                                        </p:tav>
                                        <p:tav tm="100000">
                                          <p:val>
                                            <p:strVal val="#ppt_x"/>
                                          </p:val>
                                        </p:tav>
                                      </p:tavLst>
                                    </p:anim>
                                    <p:anim calcmode="lin" valueType="num">
                                      <p:cBhvr>
                                        <p:cTn id="54" dur="1000" fill="hold"/>
                                        <p:tgtEl>
                                          <p:spTgt spid="16795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67973"/>
                                        </p:tgtEl>
                                        <p:attrNameLst>
                                          <p:attrName>style.visibility</p:attrName>
                                        </p:attrNameLst>
                                      </p:cBhvr>
                                      <p:to>
                                        <p:strVal val="visible"/>
                                      </p:to>
                                    </p:set>
                                    <p:animEffect transition="in" filter="fade">
                                      <p:cBhvr>
                                        <p:cTn id="57" dur="1000"/>
                                        <p:tgtEl>
                                          <p:spTgt spid="167973"/>
                                        </p:tgtEl>
                                      </p:cBhvr>
                                    </p:animEffect>
                                    <p:anim calcmode="lin" valueType="num">
                                      <p:cBhvr>
                                        <p:cTn id="58" dur="1000" fill="hold"/>
                                        <p:tgtEl>
                                          <p:spTgt spid="167973"/>
                                        </p:tgtEl>
                                        <p:attrNameLst>
                                          <p:attrName>ppt_x</p:attrName>
                                        </p:attrNameLst>
                                      </p:cBhvr>
                                      <p:tavLst>
                                        <p:tav tm="0">
                                          <p:val>
                                            <p:strVal val="#ppt_x"/>
                                          </p:val>
                                        </p:tav>
                                        <p:tav tm="100000">
                                          <p:val>
                                            <p:strVal val="#ppt_x"/>
                                          </p:val>
                                        </p:tav>
                                      </p:tavLst>
                                    </p:anim>
                                    <p:anim calcmode="lin" valueType="num">
                                      <p:cBhvr>
                                        <p:cTn id="59" dur="1000" fill="hold"/>
                                        <p:tgtEl>
                                          <p:spTgt spid="16797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box(in)">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nimBg="1"/>
      <p:bldP spid="167940" grpId="0" animBg="1"/>
      <p:bldP spid="167941" grpId="0" animBg="1"/>
      <p:bldP spid="167942" grpId="0" animBg="1"/>
      <p:bldP spid="167943"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42844" y="1870068"/>
            <a:ext cx="8858280" cy="4770537"/>
          </a:xfrm>
          <a:prstGeom prst="rect">
            <a:avLst/>
          </a:prstGeom>
          <a:noFill/>
        </p:spPr>
        <p:txBody>
          <a:bodyPr wrap="square" rtlCol="1">
            <a:spAutoFit/>
          </a:bodyPr>
          <a:lstStyle/>
          <a:p>
            <a:pPr>
              <a:buClr>
                <a:schemeClr val="accent6">
                  <a:lumMod val="75000"/>
                </a:schemeClr>
              </a:buClr>
              <a:buSzPct val="85000"/>
              <a:buFont typeface="Wingdings" pitchFamily="2" charset="2"/>
              <a:buChar char="v"/>
            </a:pPr>
            <a:r>
              <a:rPr lang="ar-SY" sz="28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ln>
                  <a:solidFill>
                    <a:schemeClr val="accent6">
                      <a:lumMod val="50000"/>
                    </a:schemeClr>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rPr>
              <a:t>يمارس </a:t>
            </a:r>
            <a:r>
              <a:rPr lang="ar-SA" sz="2800" b="1" dirty="0" smtClean="0">
                <a:ln>
                  <a:solidFill>
                    <a:schemeClr val="accent6">
                      <a:lumMod val="50000"/>
                    </a:schemeClr>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rPr>
              <a:t>التجار جميع التصرفات والنشاطات من شراء وبيع للسلع والخدمات فيتملكها ويبيعها. </a:t>
            </a:r>
            <a:r>
              <a:rPr lang="ar-SA" sz="2800" b="1" dirty="0" smtClean="0">
                <a:ln>
                  <a:solidFill>
                    <a:schemeClr val="accent6">
                      <a:lumMod val="50000"/>
                    </a:schemeClr>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rPr>
              <a:t>بينما ينحصر نشاط الوسيط المالي بسد الفجوات التمويلية بين العرض والطلب على النقود، أو بين المدخرين (جانب العرض) والمستثمرين (جانب الطلب) لذلك يرتكز عمله على النقود.</a:t>
            </a:r>
            <a:endParaRPr lang="en-US" sz="2800" b="1" dirty="0" smtClean="0">
              <a:ln>
                <a:solidFill>
                  <a:schemeClr val="accent6">
                    <a:lumMod val="50000"/>
                  </a:schemeClr>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endParaRPr>
          </a:p>
          <a:p>
            <a:pPr>
              <a:buClr>
                <a:schemeClr val="accent6">
                  <a:lumMod val="75000"/>
                </a:schemeClr>
              </a:buClr>
              <a:buSzPct val="85000"/>
              <a:buFont typeface="Wingdings" pitchFamily="2" charset="2"/>
              <a:buChar char="v"/>
            </a:pP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a:buClr>
                <a:schemeClr val="accent6">
                  <a:lumMod val="75000"/>
                </a:schemeClr>
              </a:buClr>
              <a:buSzPct val="85000"/>
              <a:buFont typeface="Wingdings" pitchFamily="2" charset="2"/>
              <a:buChar char="v"/>
            </a:pPr>
            <a:r>
              <a:rPr lang="ar-SA" sz="2800" b="1" dirty="0" smtClean="0">
                <a:ln>
                  <a:solidFill>
                    <a:schemeClr val="accent6">
                      <a:lumMod val="50000"/>
                    </a:schemeClr>
                  </a:solidFill>
                </a:ln>
                <a:effectLst>
                  <a:outerShdw blurRad="38100" dist="38100" dir="2700000" algn="tl">
                    <a:srgbClr val="000000">
                      <a:alpha val="43137"/>
                    </a:srgbClr>
                  </a:outerShdw>
                </a:effectLst>
                <a:latin typeface="Times New Roman" pitchFamily="18" charset="0"/>
                <a:cs typeface="Muna Black" pitchFamily="2" charset="-78"/>
              </a:rPr>
              <a:t>والمصرف التقليدي دوره دائماً وسيط مالي حيث يقترض من المدخرين ثم يقرض المقترضين. مما اضطره لإدارة أصوله وخصومه تحاشياً لمخاطر السوق والسيولة وما شابهها.</a:t>
            </a:r>
            <a:endParaRPr lang="en-US" sz="2800" b="1" dirty="0" smtClean="0">
              <a:ln>
                <a:solidFill>
                  <a:schemeClr val="accent6">
                    <a:lumMod val="50000"/>
                  </a:schemeClr>
                </a:solidFill>
              </a:ln>
              <a:effectLst>
                <a:outerShdw blurRad="38100" dist="38100" dir="2700000" algn="tl">
                  <a:srgbClr val="000000">
                    <a:alpha val="43137"/>
                  </a:srgbClr>
                </a:outerShdw>
              </a:effectLst>
              <a:latin typeface="Times New Roman" pitchFamily="18" charset="0"/>
              <a:cs typeface="Muna Black" pitchFamily="2" charset="-78"/>
            </a:endParaRPr>
          </a:p>
          <a:p>
            <a:pPr>
              <a:buClr>
                <a:schemeClr val="accent6">
                  <a:lumMod val="75000"/>
                </a:schemeClr>
              </a:buClr>
              <a:buSzPct val="85000"/>
              <a:buFont typeface="Wingdings" pitchFamily="2" charset="2"/>
              <a:buChar char="v"/>
            </a:pP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a:buClr>
                <a:schemeClr val="accent6">
                  <a:lumMod val="75000"/>
                </a:schemeClr>
              </a:buClr>
              <a:buSzPct val="85000"/>
              <a:buFont typeface="Wingdings" pitchFamily="2" charset="2"/>
              <a:buChar char="v"/>
            </a:pPr>
            <a:r>
              <a:rPr lang="ar-SA" sz="2800" b="1" dirty="0" smtClean="0">
                <a:ln>
                  <a:solidFill>
                    <a:schemeClr val="tx1"/>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rPr>
              <a:t>أما المصرف الإسلامي فهو مضارب بأموال (المودعين بحسابات الاستثمار) الذين يتحملون مخاطر الاستثمار. والمصرف يعمل بنظرية الوكالة. ويجب عليه أيضا إدارة أصوله وخصومه بعناية وتوازن حتى لا يتعرض لمخاطر السوق والسيولة وما شابهها.</a:t>
            </a:r>
            <a:endParaRPr lang="en-US" sz="2800" b="1" dirty="0" smtClean="0">
              <a:ln>
                <a:solidFill>
                  <a:schemeClr val="tx1"/>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endParaRPr>
          </a:p>
          <a:p>
            <a:endParaRPr lang="ar-SY"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42908" y="571480"/>
            <a:ext cx="7643802" cy="9541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1">
            <a:spAutoFit/>
          </a:bodyPr>
          <a:lstStyle/>
          <a:p>
            <a:pPr>
              <a:buNone/>
            </a:pPr>
            <a:r>
              <a:rPr lang="ar-SA" sz="2800" b="1" u="sng" dirty="0" smtClean="0">
                <a:ln>
                  <a:solidFill>
                    <a:schemeClr val="tx1"/>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rPr>
              <a:t>فإذا اقتصر  عمل المصارف الإسلامية على الوساطة المالية كانت في نفس الاتجاه مع المصارف التقليدية نوعاً ما مع الفارق بطبيعة النشاط المالي كوساطة. </a:t>
            </a:r>
            <a:endParaRPr lang="en-US" sz="2800" b="1" u="sng" dirty="0" smtClean="0">
              <a:ln>
                <a:solidFill>
                  <a:schemeClr val="tx1"/>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endParaRPr>
          </a:p>
        </p:txBody>
      </p:sp>
      <p:sp>
        <p:nvSpPr>
          <p:cNvPr id="4" name="مربع نص 3"/>
          <p:cNvSpPr txBox="1"/>
          <p:nvPr/>
        </p:nvSpPr>
        <p:spPr>
          <a:xfrm>
            <a:off x="71406" y="2571744"/>
            <a:ext cx="8858280" cy="3970318"/>
          </a:xfrm>
          <a:prstGeom prst="rect">
            <a:avLst/>
          </a:prstGeom>
          <a:noFill/>
        </p:spPr>
        <p:txBody>
          <a:bodyPr wrap="square" rtlCol="1">
            <a:spAutoFit/>
          </a:bodyPr>
          <a:lstStyle/>
          <a:p>
            <a:pPr marL="514350" lvl="0" indent="-514350">
              <a:buClr>
                <a:srgbClr val="000054"/>
              </a:buClr>
              <a:buSzPct val="85000"/>
              <a:buFont typeface="+mj-lt"/>
              <a:buAutoNum type="arabicPeriod"/>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الإجارة تجعل العامل أجيراً وأجره مرتبط بالزمن.</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514350" lvl="0" indent="-514350">
              <a:buClr>
                <a:srgbClr val="000054"/>
              </a:buClr>
              <a:buSzPct val="85000"/>
              <a:buFont typeface="+mj-lt"/>
              <a:buAutoNum type="arabicPeriod"/>
            </a:pPr>
            <a:r>
              <a:rPr lang="ar-SA" sz="2800" b="1" dirty="0" err="1" smtClean="0">
                <a:effectLst>
                  <a:outerShdw blurRad="38100" dist="38100" dir="2700000" algn="tl">
                    <a:srgbClr val="000000">
                      <a:alpha val="43137"/>
                    </a:srgbClr>
                  </a:outerShdw>
                </a:effectLst>
                <a:latin typeface="Times New Roman" pitchFamily="18" charset="0"/>
                <a:cs typeface="Muna Black" pitchFamily="2" charset="-78"/>
              </a:rPr>
              <a:t>الجعالة</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 تجعل العامل أجيراً وأجره مرتبط بالإنتاج. </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514350" lvl="0" indent="-514350">
              <a:buClr>
                <a:srgbClr val="000054"/>
              </a:buClr>
              <a:buSzPct val="85000"/>
              <a:buFont typeface="+mj-lt"/>
              <a:buAutoNum type="arabicPeriod"/>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الوكالة تجعل العامل أجيراً وأجره مرتبط بالإنتاج. </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514350" lvl="0" indent="-514350">
              <a:buClr>
                <a:srgbClr val="000054"/>
              </a:buClr>
              <a:buSzPct val="85000"/>
              <a:buFont typeface="+mj-lt"/>
              <a:buAutoNum type="arabicPeriod"/>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المضارب يجعل العامل شريكاً وحصته مرتبطة بالإنتاج.</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marL="514350" lvl="0" indent="-514350">
              <a:buClr>
                <a:srgbClr val="000054"/>
              </a:buClr>
              <a:buSzPct val="85000"/>
              <a:buFont typeface="+mj-lt"/>
              <a:buAutoNum type="arabicPeriod"/>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صيغ </a:t>
            </a:r>
            <a:r>
              <a:rPr lang="ar-SA" sz="2800" b="1" dirty="0" err="1" smtClean="0">
                <a:effectLst>
                  <a:outerShdw blurRad="38100" dist="38100" dir="2700000" algn="tl">
                    <a:srgbClr val="000000">
                      <a:alpha val="43137"/>
                    </a:srgbClr>
                  </a:outerShdw>
                </a:effectLst>
                <a:latin typeface="Times New Roman" pitchFamily="18" charset="0"/>
                <a:cs typeface="Muna Black" pitchFamily="2" charset="-78"/>
              </a:rPr>
              <a:t>المداينات</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 مبنية على التملك والضمان، كالمرابحة للآمر بالشراء </a:t>
            </a:r>
            <a:r>
              <a:rPr lang="ar-SA" sz="2800" b="1" dirty="0" err="1" smtClean="0">
                <a:effectLst>
                  <a:outerShdw blurRad="38100" dist="38100" dir="2700000" algn="tl">
                    <a:srgbClr val="000000">
                      <a:alpha val="43137"/>
                    </a:srgbClr>
                  </a:outerShdw>
                </a:effectLst>
                <a:latin typeface="Times New Roman" pitchFamily="18" charset="0"/>
                <a:cs typeface="Muna Black" pitchFamily="2" charset="-78"/>
              </a:rPr>
              <a:t>والاستصناع</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 الموازي والسلم الموازي لأنها صيغ تحقق وساطة بين المدخرين وبين المحتاجين. فهذه صيغ دَين يستوجب السداد. لذلك ينحاز الممول فيها إلى جانب الموسر على حساب المحتاجين، فجمعت مساوئ الإقراض وزادت عليه ارتفاع التكلفة الإجرائية مما جعل المصارف الإسلامية التي تحصر أعمالها فيها أقل فاعلية وكفاءة حتى من المصارف التقليدية. </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p:txBody>
      </p:sp>
      <p:sp>
        <p:nvSpPr>
          <p:cNvPr id="5" name="مربع نص 4"/>
          <p:cNvSpPr txBox="1"/>
          <p:nvPr/>
        </p:nvSpPr>
        <p:spPr>
          <a:xfrm>
            <a:off x="3643338" y="1977086"/>
            <a:ext cx="5286380" cy="523220"/>
          </a:xfrm>
          <a:prstGeom prst="rect">
            <a:avLst/>
          </a:prstGeom>
          <a:noFill/>
        </p:spPr>
        <p:txBody>
          <a:bodyPr wrap="square" rtlCol="1">
            <a:spAutoFit/>
          </a:bodyPr>
          <a:lstStyle/>
          <a:p>
            <a:pPr>
              <a:buNone/>
            </a:pPr>
            <a:r>
              <a:rPr lang="ar-SY" sz="2800" b="1" dirty="0" smtClean="0">
                <a:solidFill>
                  <a:srgbClr val="000054"/>
                </a:solidFill>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solidFill>
                  <a:srgbClr val="000054"/>
                </a:solidFill>
                <a:effectLst>
                  <a:outerShdw blurRad="38100" dist="38100" dir="2700000" algn="tl">
                    <a:srgbClr val="000000">
                      <a:alpha val="43137"/>
                    </a:srgbClr>
                  </a:outerShdw>
                </a:effectLst>
                <a:latin typeface="Times New Roman" pitchFamily="18" charset="0"/>
                <a:cs typeface="Muna Black" pitchFamily="2" charset="-78"/>
              </a:rPr>
              <a:t>أما </a:t>
            </a:r>
            <a:r>
              <a:rPr lang="ar-SA" sz="2800" b="1" dirty="0" smtClean="0">
                <a:solidFill>
                  <a:srgbClr val="000054"/>
                </a:solidFill>
                <a:effectLst>
                  <a:outerShdw blurRad="38100" dist="38100" dir="2700000" algn="tl">
                    <a:srgbClr val="000000">
                      <a:alpha val="43137"/>
                    </a:srgbClr>
                  </a:outerShdw>
                </a:effectLst>
                <a:latin typeface="Times New Roman" pitchFamily="18" charset="0"/>
                <a:cs typeface="Muna Black" pitchFamily="2" charset="-78"/>
              </a:rPr>
              <a:t>أهم منتجات الوساطة المالية الإسلامية الجائزة فهي</a:t>
            </a:r>
            <a:r>
              <a:rPr lang="ar-SA" sz="2800" b="1" dirty="0" smtClean="0">
                <a:solidFill>
                  <a:srgbClr val="000054"/>
                </a:solidFill>
                <a:effectLst>
                  <a:outerShdw blurRad="38100" dist="38100" dir="2700000" algn="tl">
                    <a:srgbClr val="000000">
                      <a:alpha val="43137"/>
                    </a:srgbClr>
                  </a:outerShdw>
                </a:effectLst>
                <a:latin typeface="Times New Roman" pitchFamily="18" charset="0"/>
                <a:cs typeface="Muna Black" pitchFamily="2" charset="-78"/>
              </a:rPr>
              <a:t>:</a:t>
            </a:r>
            <a:endParaRPr lang="en-US" sz="2800" b="1" dirty="0" smtClean="0">
              <a:solidFill>
                <a:srgbClr val="000054"/>
              </a:solidFill>
              <a:effectLst>
                <a:outerShdw blurRad="38100" dist="38100" dir="2700000" algn="tl">
                  <a:srgbClr val="000000">
                    <a:alpha val="43137"/>
                  </a:srgbClr>
                </a:outerShdw>
              </a:effectLst>
              <a:latin typeface="Times New Roman" pitchFamily="18" charset="0"/>
              <a:cs typeface="Muna Black" pitchFamily="2" charset="-78"/>
            </a:endParaRPr>
          </a:p>
        </p:txBody>
      </p:sp>
      <p:sp>
        <p:nvSpPr>
          <p:cNvPr id="7" name="شكل بيضاوي 6"/>
          <p:cNvSpPr/>
          <p:nvPr/>
        </p:nvSpPr>
        <p:spPr bwMode="auto">
          <a:xfrm rot="20986180">
            <a:off x="642047" y="2952746"/>
            <a:ext cx="8082315" cy="220724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ctr" anchorCtr="0" compatLnSpc="1">
            <a:prstTxWarp prst="textNoShape">
              <a:avLst/>
            </a:prstTxWarp>
            <a:spAutoFit/>
          </a:bodyPr>
          <a:lstStyle/>
          <a:p>
            <a:pPr>
              <a:buNone/>
            </a:pPr>
            <a:r>
              <a:rPr lang="ar-SA" sz="3200" b="1" dirty="0" smtClean="0">
                <a:ln>
                  <a:solidFill>
                    <a:schemeClr val="tx1"/>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rPr>
              <a:t>لذلك تصلح الوكالة والمضاربة في الوساطة المالية</a:t>
            </a:r>
            <a:r>
              <a:rPr lang="ar-SA" sz="3200" b="1" dirty="0" smtClean="0">
                <a:solidFill>
                  <a:schemeClr val="tx1"/>
                </a:solidFill>
                <a:effectLst>
                  <a:outerShdw blurRad="38100" dist="38100" dir="2700000" algn="tl">
                    <a:srgbClr val="000000">
                      <a:alpha val="43137"/>
                    </a:srgbClr>
                  </a:outerShdw>
                </a:effectLst>
                <a:latin typeface="Times New Roman" pitchFamily="18" charset="0"/>
                <a:cs typeface="Muna Black" pitchFamily="2" charset="-78"/>
              </a:rPr>
              <a:t>.</a:t>
            </a:r>
            <a:r>
              <a:rPr lang="ar-SA" sz="32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3200" b="1" dirty="0" smtClean="0">
                <a:ln>
                  <a:solidFill>
                    <a:schemeClr val="tx1"/>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rPr>
              <a:t>كما أن نشاطات المصرف الإسلامي في الوساطة المالية لا مشكلة فيها طالما أنه يتحاشى المحرمات والمفسدات. </a:t>
            </a:r>
            <a:endParaRPr lang="en-US" sz="3200" b="1" dirty="0" smtClean="0">
              <a:ln>
                <a:solidFill>
                  <a:schemeClr val="tx1"/>
                </a:solidFill>
              </a:ln>
              <a:solidFill>
                <a:srgbClr val="000054"/>
              </a:solidFill>
              <a:effectLst>
                <a:outerShdw blurRad="38100" dist="38100" dir="2700000" algn="tl">
                  <a:srgbClr val="000000">
                    <a:alpha val="43137"/>
                  </a:srgbClr>
                </a:outerShdw>
              </a:effectLst>
              <a:latin typeface="Times New Roman" pitchFamily="18" charset="0"/>
              <a:cs typeface="Muna Blac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2000"/>
                                        <p:tgtEl>
                                          <p:spTgt spid="5"/>
                                        </p:tgtEl>
                                      </p:cBhvr>
                                    </p:animEffect>
                                  </p:childTnLst>
                                </p:cTn>
                              </p:par>
                            </p:childTnLst>
                          </p:cTn>
                        </p:par>
                        <p:par>
                          <p:cTn id="13" fill="hold">
                            <p:stCondLst>
                              <p:cond delay="3000"/>
                            </p:stCondLst>
                            <p:childTnLst>
                              <p:par>
                                <p:cTn id="14" presetID="22" presetClass="entr" presetSubtype="2"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right)">
                                      <p:cBhvr>
                                        <p:cTn id="16" dur="2000"/>
                                        <p:tgtEl>
                                          <p:spTgt spid="4">
                                            <p:txEl>
                                              <p:pRg st="0" end="0"/>
                                            </p:txEl>
                                          </p:spTgt>
                                        </p:tgtEl>
                                      </p:cBhvr>
                                    </p:animEffect>
                                  </p:childTnLst>
                                </p:cTn>
                              </p:par>
                            </p:childTnLst>
                          </p:cTn>
                        </p:par>
                        <p:par>
                          <p:cTn id="17" fill="hold">
                            <p:stCondLst>
                              <p:cond delay="5000"/>
                            </p:stCondLst>
                            <p:childTnLst>
                              <p:par>
                                <p:cTn id="18" presetID="22" presetClass="entr" presetSubtype="2"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right)">
                                      <p:cBhvr>
                                        <p:cTn id="20" dur="2000"/>
                                        <p:tgtEl>
                                          <p:spTgt spid="4">
                                            <p:txEl>
                                              <p:pRg st="1" end="1"/>
                                            </p:txEl>
                                          </p:spTgt>
                                        </p:tgtEl>
                                      </p:cBhvr>
                                    </p:animEffect>
                                  </p:childTnLst>
                                </p:cTn>
                              </p:par>
                            </p:childTnLst>
                          </p:cTn>
                        </p:par>
                        <p:par>
                          <p:cTn id="21" fill="hold">
                            <p:stCondLst>
                              <p:cond delay="7000"/>
                            </p:stCondLst>
                            <p:childTnLst>
                              <p:par>
                                <p:cTn id="22" presetID="22" presetClass="entr" presetSubtype="2"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right)">
                                      <p:cBhvr>
                                        <p:cTn id="24" dur="2000"/>
                                        <p:tgtEl>
                                          <p:spTgt spid="4">
                                            <p:txEl>
                                              <p:pRg st="2" end="2"/>
                                            </p:txEl>
                                          </p:spTgt>
                                        </p:tgtEl>
                                      </p:cBhvr>
                                    </p:animEffect>
                                  </p:childTnLst>
                                </p:cTn>
                              </p:par>
                            </p:childTnLst>
                          </p:cTn>
                        </p:par>
                        <p:par>
                          <p:cTn id="25" fill="hold">
                            <p:stCondLst>
                              <p:cond delay="9000"/>
                            </p:stCondLst>
                            <p:childTnLst>
                              <p:par>
                                <p:cTn id="26" presetID="22" presetClass="entr" presetSubtype="2"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right)">
                                      <p:cBhvr>
                                        <p:cTn id="28" dur="2000"/>
                                        <p:tgtEl>
                                          <p:spTgt spid="4">
                                            <p:txEl>
                                              <p:pRg st="3" end="3"/>
                                            </p:txEl>
                                          </p:spTgt>
                                        </p:tgtEl>
                                      </p:cBhvr>
                                    </p:animEffect>
                                  </p:childTnLst>
                                </p:cTn>
                              </p:par>
                            </p:childTnLst>
                          </p:cTn>
                        </p:par>
                        <p:par>
                          <p:cTn id="29" fill="hold">
                            <p:stCondLst>
                              <p:cond delay="11000"/>
                            </p:stCondLst>
                            <p:childTnLst>
                              <p:par>
                                <p:cTn id="30" presetID="22" presetClass="entr" presetSubtype="2"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right)">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
                                        <p:tgtEl>
                                          <p:spTgt spid="7"/>
                                        </p:tgtEl>
                                      </p:cBhvr>
                                    </p:animEffect>
                                    <p:anim calcmode="lin" valueType="num">
                                      <p:cBhvr>
                                        <p:cTn id="38" dur="800" fill="hold"/>
                                        <p:tgtEl>
                                          <p:spTgt spid="7"/>
                                        </p:tgtEl>
                                        <p:attrNameLst>
                                          <p:attrName>ppt_x</p:attrName>
                                        </p:attrNameLst>
                                      </p:cBhvr>
                                      <p:tavLst>
                                        <p:tav tm="0">
                                          <p:val>
                                            <p:strVal val="#ppt_x"/>
                                          </p:val>
                                        </p:tav>
                                        <p:tav tm="100000">
                                          <p:val>
                                            <p:strVal val="#ppt_x"/>
                                          </p:val>
                                        </p:tav>
                                      </p:tavLst>
                                    </p:anim>
                                    <p:anim calcmode="lin" valueType="num">
                                      <p:cBhvr>
                                        <p:cTn id="39" dur="800" fill="hold"/>
                                        <p:tgtEl>
                                          <p:spTgt spid="7"/>
                                        </p:tgtEl>
                                        <p:attrNameLst>
                                          <p:attrName>ppt_y</p:attrName>
                                        </p:attrNameLst>
                                      </p:cBhvr>
                                      <p:tavLst>
                                        <p:tav tm="0">
                                          <p:val>
                                            <p:strVal val="#ppt_y+0.31"/>
                                          </p:val>
                                        </p:tav>
                                        <p:tav tm="100000">
                                          <p:val>
                                            <p:strVal val="#ppt_y+0.31"/>
                                          </p:val>
                                        </p:tav>
                                      </p:tavLst>
                                    </p:anim>
                                    <p:anim calcmode="lin" valueType="num">
                                      <p:cBhvr>
                                        <p:cTn id="40" dur="1200" decel="50000" fill="hold">
                                          <p:stCondLst>
                                            <p:cond delay="8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1200" decel="50000" fill="hold">
                                          <p:stCondLst>
                                            <p:cond delay="8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2" fill="hold">
                            <p:stCondLst>
                              <p:cond delay="2000"/>
                            </p:stCondLst>
                            <p:childTnLst>
                              <p:par>
                                <p:cTn id="43" presetID="27" presetClass="emph" presetSubtype="0" repeatCount="indefinite" fill="hold" grpId="1" nodeType="afterEffect">
                                  <p:stCondLst>
                                    <p:cond delay="0"/>
                                  </p:stCondLst>
                                  <p:endCondLst>
                                    <p:cond evt="onNext" delay="0">
                                      <p:tgtEl>
                                        <p:sldTgt/>
                                      </p:tgtEl>
                                    </p:cond>
                                  </p:endCondLst>
                                  <p:childTnLst>
                                    <p:animClr clrSpc="rgb">
                                      <p:cBhvr override="childStyle">
                                        <p:cTn id="44" dur="1000" autoRev="1" fill="hold"/>
                                        <p:tgtEl>
                                          <p:spTgt spid="7"/>
                                        </p:tgtEl>
                                        <p:attrNameLst>
                                          <p:attrName>style.color</p:attrName>
                                        </p:attrNameLst>
                                      </p:cBhvr>
                                      <p:to>
                                        <a:schemeClr val="bg1"/>
                                      </p:to>
                                    </p:animClr>
                                    <p:animClr clrSpc="rgb">
                                      <p:cBhvr>
                                        <p:cTn id="45" dur="1000" autoRev="1" fill="hold"/>
                                        <p:tgtEl>
                                          <p:spTgt spid="7"/>
                                        </p:tgtEl>
                                        <p:attrNameLst>
                                          <p:attrName>fillcolor</p:attrName>
                                        </p:attrNameLst>
                                      </p:cBhvr>
                                      <p:to>
                                        <a:schemeClr val="bg1"/>
                                      </p:to>
                                    </p:animClr>
                                    <p:set>
                                      <p:cBhvr>
                                        <p:cTn id="46" dur="1000" autoRev="1" fill="hold"/>
                                        <p:tgtEl>
                                          <p:spTgt spid="7"/>
                                        </p:tgtEl>
                                        <p:attrNameLst>
                                          <p:attrName>fill.type</p:attrName>
                                        </p:attrNameLst>
                                      </p:cBhvr>
                                      <p:to>
                                        <p:strVal val="solid"/>
                                      </p:to>
                                    </p:set>
                                    <p:set>
                                      <p:cBhvr>
                                        <p:cTn id="47" dur="1000" autoRev="1"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928794" y="2034969"/>
            <a:ext cx="5643602" cy="3108543"/>
          </a:xfrm>
          <a:prstGeom prst="rect">
            <a:avLst/>
          </a:prstGeom>
          <a:effectLst>
            <a:glow rad="139700">
              <a:schemeClr val="accent4">
                <a:satMod val="175000"/>
                <a:alpha val="40000"/>
              </a:schemeClr>
            </a:glow>
            <a:outerShdw blurRad="76200" dist="12700" dir="8100000" sy="-23000" kx="8004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a:buNone/>
            </a:pP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solidFill>
                  <a:srgbClr val="000054"/>
                </a:solidFill>
                <a:effectLst>
                  <a:outerShdw blurRad="38100" dist="38100" dir="2700000" algn="tl">
                    <a:srgbClr val="000000">
                      <a:alpha val="43137"/>
                    </a:srgbClr>
                  </a:outerShdw>
                </a:effectLst>
                <a:latin typeface="Times New Roman" pitchFamily="18" charset="0"/>
                <a:cs typeface="Muna Black" pitchFamily="2" charset="-78"/>
              </a:rPr>
              <a:t>أما </a:t>
            </a:r>
            <a:r>
              <a:rPr lang="ar-SA" sz="2800" b="1" dirty="0" smtClean="0">
                <a:solidFill>
                  <a:srgbClr val="000054"/>
                </a:solidFill>
                <a:effectLst>
                  <a:outerShdw blurRad="38100" dist="38100" dir="2700000" algn="tl">
                    <a:srgbClr val="000000">
                      <a:alpha val="43137"/>
                    </a:srgbClr>
                  </a:outerShdw>
                </a:effectLst>
                <a:latin typeface="Times New Roman" pitchFamily="18" charset="0"/>
                <a:cs typeface="Muna Black" pitchFamily="2" charset="-78"/>
              </a:rPr>
              <a:t>منتجات الوساطة المالية الإسلامية غير الجائزة فهي</a:t>
            </a:r>
            <a:r>
              <a:rPr lang="ar-SA" sz="2800" b="1" dirty="0" smtClean="0">
                <a:effectLst>
                  <a:outerShdw blurRad="38100" dist="38100" dir="2700000" algn="tl">
                    <a:srgbClr val="000000">
                      <a:alpha val="43137"/>
                    </a:srgbClr>
                  </a:outerShdw>
                </a:effectLst>
                <a:latin typeface="Times New Roman" pitchFamily="18" charset="0"/>
                <a:cs typeface="Muna Black" pitchFamily="2" charset="-78"/>
              </a:rPr>
              <a:t>:</a:t>
            </a:r>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a:p>
            <a:pPr lvl="0">
              <a:buFont typeface="Wingdings" pitchFamily="2" charset="2"/>
              <a:buChar char="§"/>
            </a:pPr>
            <a:r>
              <a:rPr lang="ar-SY"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العينة</a:t>
            </a:r>
            <a:r>
              <a:rPr lang="ar-SY"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a:t>
            </a:r>
            <a:endPar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endParaRPr>
          </a:p>
          <a:p>
            <a:pPr lvl="0">
              <a:buFont typeface="Wingdings" pitchFamily="2" charset="2"/>
              <a:buChar char="§"/>
            </a:pPr>
            <a:r>
              <a:rPr lang="ar-SY"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 </a:t>
            </a:r>
            <a:r>
              <a:rPr lang="ar-SA" sz="2800" b="1" dirty="0" err="1"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التورق</a:t>
            </a:r>
            <a:r>
              <a:rPr lang="ar-SY"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a:t>
            </a:r>
            <a:endPar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endParaRPr>
          </a:p>
          <a:p>
            <a:pPr lvl="0">
              <a:buFont typeface="Wingdings" pitchFamily="2" charset="2"/>
              <a:buChar char="§"/>
            </a:pPr>
            <a:r>
              <a:rPr lang="ar-SY"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تبادل القروض</a:t>
            </a:r>
            <a:r>
              <a:rPr lang="ar-SY"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a:t>
            </a:r>
            <a:endPar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endParaRPr>
          </a:p>
          <a:p>
            <a:pPr lvl="0">
              <a:buFont typeface="Wingdings" pitchFamily="2" charset="2"/>
              <a:buChar char="§"/>
            </a:pPr>
            <a:r>
              <a:rPr lang="ar-SY"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المضاربة </a:t>
            </a:r>
            <a:r>
              <a:rPr lang="ar-SA"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بمعنى </a:t>
            </a:r>
            <a:r>
              <a:rPr lang="ar-SA" sz="2800" b="1" dirty="0" err="1"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النجش</a:t>
            </a:r>
            <a:r>
              <a:rPr lang="ar-SY"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a:t>
            </a:r>
            <a:endPar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endParaRPr>
          </a:p>
          <a:p>
            <a:pPr lvl="0">
              <a:buFont typeface="Wingdings" pitchFamily="2" charset="2"/>
              <a:buChar char="§"/>
            </a:pPr>
            <a:r>
              <a:rPr lang="ar-SY"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 </a:t>
            </a:r>
            <a:r>
              <a:rPr lang="ar-SA"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المعاملات </a:t>
            </a:r>
            <a:r>
              <a:rPr lang="ar-SA"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rPr>
              <a:t>الصورية كبيوع المشتقات.</a:t>
            </a:r>
            <a:endPar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Muna Black" pitchFamily="2" charset="-78"/>
            </a:endParaRPr>
          </a:p>
          <a:p>
            <a:endParaRPr lang="en-US" sz="2800" b="1" dirty="0" smtClean="0">
              <a:effectLst>
                <a:outerShdw blurRad="38100" dist="38100" dir="2700000" algn="tl">
                  <a:srgbClr val="000000">
                    <a:alpha val="43137"/>
                  </a:srgbClr>
                </a:outerShdw>
              </a:effectLst>
              <a:latin typeface="Times New Roman" pitchFamily="18" charset="0"/>
              <a:cs typeface="Muna Blac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8"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8"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71470" y="1742439"/>
            <a:ext cx="9001124" cy="4401205"/>
          </a:xfrm>
          <a:prstGeom prst="rect">
            <a:avLst/>
          </a:prstGeom>
          <a:noFill/>
        </p:spPr>
        <p:txBody>
          <a:bodyPr wrap="square" rtlCol="1">
            <a:spAutoFit/>
          </a:bodyPr>
          <a:lstStyle/>
          <a:p>
            <a:pPr>
              <a:buSzPct val="90000"/>
              <a:buFont typeface="Wingdings" pitchFamily="2" charset="2"/>
              <a:buChar char="Ø"/>
            </a:pPr>
            <a:r>
              <a:rPr lang="ar-SA" sz="2800" b="1" dirty="0" smtClean="0">
                <a:ln>
                  <a:solidFill>
                    <a:srgbClr val="2C0058"/>
                  </a:solidFill>
                </a:ln>
                <a:effectLst>
                  <a:outerShdw blurRad="38100" dist="38100" dir="2700000" algn="tl">
                    <a:srgbClr val="000000">
                      <a:alpha val="43137"/>
                    </a:srgbClr>
                  </a:outerShdw>
                </a:effectLst>
                <a:latin typeface="Times New Roman" pitchFamily="18" charset="0"/>
                <a:cs typeface="Muna Black" pitchFamily="2" charset="-78"/>
              </a:rPr>
              <a:t>النموذج </a:t>
            </a:r>
            <a:r>
              <a:rPr lang="ar-SA" sz="2800" b="1" dirty="0" smtClean="0">
                <a:ln>
                  <a:solidFill>
                    <a:srgbClr val="2C0058"/>
                  </a:solidFill>
                </a:ln>
                <a:effectLst>
                  <a:outerShdw blurRad="38100" dist="38100" dir="2700000" algn="tl">
                    <a:srgbClr val="000000">
                      <a:alpha val="43137"/>
                    </a:srgbClr>
                  </a:outerShdw>
                </a:effectLst>
                <a:latin typeface="Times New Roman" pitchFamily="18" charset="0"/>
                <a:cs typeface="Muna Black" pitchFamily="2" charset="-78"/>
              </a:rPr>
              <a:t>الإسلامي بحاجة للوساطة المالية ولمنتجات الربحية أي للمشاركة، لذلك يمزج بين الوساطة المالية والمشاركة. </a:t>
            </a:r>
            <a:endParaRPr lang="en-US" sz="2800" b="1" dirty="0" smtClean="0">
              <a:ln>
                <a:solidFill>
                  <a:srgbClr val="2C0058"/>
                </a:solidFill>
              </a:ln>
              <a:effectLst>
                <a:outerShdw blurRad="38100" dist="38100" dir="2700000" algn="tl">
                  <a:srgbClr val="000000">
                    <a:alpha val="43137"/>
                  </a:srgbClr>
                </a:outerShdw>
              </a:effectLst>
              <a:latin typeface="Times New Roman" pitchFamily="18" charset="0"/>
              <a:cs typeface="Muna Black" pitchFamily="2" charset="-78"/>
            </a:endParaRPr>
          </a:p>
          <a:p>
            <a:pPr>
              <a:buSzPct val="90000"/>
              <a:buFont typeface="Wingdings" pitchFamily="2" charset="2"/>
              <a:buChar char="Ø"/>
            </a:pPr>
            <a:endParaRPr lang="ar-SY" sz="2800" b="1" dirty="0" smtClean="0">
              <a:ln>
                <a:solidFill>
                  <a:srgbClr val="2C0058"/>
                </a:solidFill>
              </a:ln>
              <a:effectLst>
                <a:outerShdw blurRad="38100" dist="38100" dir="2700000" algn="tl">
                  <a:srgbClr val="000000">
                    <a:alpha val="43137"/>
                  </a:srgbClr>
                </a:outerShdw>
              </a:effectLst>
              <a:latin typeface="Times New Roman" pitchFamily="18" charset="0"/>
              <a:cs typeface="Muna Black" pitchFamily="2" charset="-78"/>
            </a:endParaRPr>
          </a:p>
          <a:p>
            <a:pPr>
              <a:buSzPct val="90000"/>
              <a:buFont typeface="Wingdings" pitchFamily="2" charset="2"/>
              <a:buChar char="Ø"/>
            </a:pPr>
            <a:r>
              <a:rPr lang="ar-SA" sz="2800" b="1" dirty="0" smtClean="0">
                <a:ln>
                  <a:solidFill>
                    <a:srgbClr val="7030A0"/>
                  </a:solidFill>
                </a:ln>
                <a:effectLst>
                  <a:outerShdw blurRad="38100" dist="38100" dir="2700000" algn="tl">
                    <a:srgbClr val="000000">
                      <a:alpha val="43137"/>
                    </a:srgbClr>
                  </a:outerShdw>
                </a:effectLst>
                <a:latin typeface="Times New Roman" pitchFamily="18" charset="0"/>
                <a:cs typeface="Muna Black" pitchFamily="2" charset="-78"/>
              </a:rPr>
              <a:t>أما </a:t>
            </a:r>
            <a:r>
              <a:rPr lang="ar-SA" sz="2800" b="1" dirty="0" smtClean="0">
                <a:ln>
                  <a:solidFill>
                    <a:srgbClr val="7030A0"/>
                  </a:solidFill>
                </a:ln>
                <a:effectLst>
                  <a:outerShdw blurRad="38100" dist="38100" dir="2700000" algn="tl">
                    <a:srgbClr val="000000">
                      <a:alpha val="43137"/>
                    </a:srgbClr>
                  </a:outerShdw>
                </a:effectLst>
                <a:latin typeface="Times New Roman" pitchFamily="18" charset="0"/>
                <a:cs typeface="Muna Black" pitchFamily="2" charset="-78"/>
              </a:rPr>
              <a:t>الوساطة المحمودة فهي التي تعتمد على امتصاص السيولة بالمضاربة والوكالة وتوظيفها مشاركة ومضاربة.</a:t>
            </a:r>
            <a:endParaRPr lang="en-US" sz="2800" b="1" dirty="0" smtClean="0">
              <a:ln>
                <a:solidFill>
                  <a:srgbClr val="7030A0"/>
                </a:solidFill>
              </a:ln>
              <a:effectLst>
                <a:outerShdw blurRad="38100" dist="38100" dir="2700000" algn="tl">
                  <a:srgbClr val="000000">
                    <a:alpha val="43137"/>
                  </a:srgbClr>
                </a:outerShdw>
              </a:effectLst>
              <a:latin typeface="Times New Roman" pitchFamily="18" charset="0"/>
              <a:cs typeface="Muna Black" pitchFamily="2" charset="-78"/>
            </a:endParaRPr>
          </a:p>
          <a:p>
            <a:pPr>
              <a:buSzPct val="90000"/>
              <a:buFont typeface="Wingdings" pitchFamily="2" charset="2"/>
              <a:buChar char="Ø"/>
            </a:pPr>
            <a:endParaRPr lang="en-US" sz="2800" b="1" dirty="0" smtClean="0">
              <a:ln>
                <a:solidFill>
                  <a:srgbClr val="2C0058"/>
                </a:solidFill>
              </a:ln>
              <a:effectLst>
                <a:outerShdw blurRad="38100" dist="38100" dir="2700000" algn="tl">
                  <a:srgbClr val="000000">
                    <a:alpha val="43137"/>
                  </a:srgbClr>
                </a:outerShdw>
              </a:effectLst>
              <a:latin typeface="Times New Roman" pitchFamily="18" charset="0"/>
              <a:cs typeface="Muna Black" pitchFamily="2" charset="-78"/>
            </a:endParaRPr>
          </a:p>
          <a:p>
            <a:pPr>
              <a:buSzPct val="90000"/>
              <a:buFont typeface="Wingdings" pitchFamily="2" charset="2"/>
              <a:buChar char="Ø"/>
            </a:pPr>
            <a:r>
              <a:rPr lang="ar-SA" sz="2800" b="1" dirty="0" smtClean="0">
                <a:ln>
                  <a:solidFill>
                    <a:srgbClr val="2C0058"/>
                  </a:solidFill>
                </a:ln>
                <a:effectLst>
                  <a:outerShdw blurRad="38100" dist="38100" dir="2700000" algn="tl">
                    <a:srgbClr val="000000">
                      <a:alpha val="43137"/>
                    </a:srgbClr>
                  </a:outerShdw>
                </a:effectLst>
                <a:latin typeface="Times New Roman" pitchFamily="18" charset="0"/>
                <a:cs typeface="Muna Black" pitchFamily="2" charset="-78"/>
              </a:rPr>
              <a:t>تأثير خدمات الوساطة المالية على النمو الاقتصادي إيجابي وسلبي. فهو إيجابي إذا اندمج قطاع خدمات الوساطة المالية مع قطاع الأعمال والقطاع العائلي في تنفيذ الوساطة المالية. وسلبي إذا تخلى عن هذا الدور وانعدمت كفاءته في توجيه المدخرات للقطاعات ذات الإنتاجية الأعلى. </a:t>
            </a:r>
            <a:r>
              <a:rPr lang="ar-SA" sz="2800" b="1" dirty="0" smtClean="0">
                <a:ln>
                  <a:solidFill>
                    <a:srgbClr val="2C0058"/>
                  </a:solidFill>
                </a:ln>
                <a:effectLst>
                  <a:outerShdw blurRad="38100" dist="38100" dir="2700000" algn="tl">
                    <a:srgbClr val="000000">
                      <a:alpha val="43137"/>
                    </a:srgbClr>
                  </a:outerShdw>
                </a:effectLst>
                <a:latin typeface="Times New Roman" pitchFamily="18" charset="0"/>
                <a:cs typeface="Muna Black" pitchFamily="2" charset="-78"/>
              </a:rPr>
              <a:t>وكذلك إذا أدت خدماته إلى تحويل السيولة إلى الخارج مع حاجة السوق المحلية إليها. </a:t>
            </a:r>
            <a:endParaRPr lang="en-US" sz="2800" b="1" dirty="0" smtClean="0">
              <a:ln>
                <a:solidFill>
                  <a:srgbClr val="2C0058"/>
                </a:solidFill>
              </a:ln>
              <a:effectLst>
                <a:outerShdw blurRad="38100" dist="38100" dir="2700000" algn="tl">
                  <a:srgbClr val="000000">
                    <a:alpha val="43137"/>
                  </a:srgbClr>
                </a:outerShdw>
              </a:effectLst>
              <a:latin typeface="Times New Roman" pitchFamily="18" charset="0"/>
              <a:cs typeface="Muna Blac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0" presetClass="entr" presetSubtype="0" decel="10000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2" end="2"/>
                                            </p:txEl>
                                          </p:spTgt>
                                        </p:tgtEl>
                                      </p:cBhvr>
                                    </p:animEffect>
                                  </p:childTnLst>
                                </p:cTn>
                              </p:par>
                            </p:childTnLst>
                          </p:cTn>
                        </p:par>
                        <p:par>
                          <p:cTn id="16" fill="hold">
                            <p:stCondLst>
                              <p:cond delay="4000"/>
                            </p:stCondLst>
                            <p:childTnLst>
                              <p:par>
                                <p:cTn id="17" presetID="50" presetClass="entr" presetSubtype="0" decel="10000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2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0"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500298" y="214290"/>
            <a:ext cx="3357586" cy="707886"/>
          </a:xfrm>
          <a:prstGeom prst="rect">
            <a:avLst/>
          </a:prstGeom>
          <a:noFill/>
        </p:spPr>
        <p:txBody>
          <a:bodyPr wrap="square" rtlCol="1">
            <a:spAutoFit/>
          </a:bodyPr>
          <a:lstStyle/>
          <a:p>
            <a:pPr algn="ctr">
              <a:buSzPct val="90000"/>
              <a:buNone/>
            </a:pPr>
            <a:r>
              <a:rPr lang="ar-SY" sz="4000" dirty="0" smtClean="0">
                <a:cs typeface="Muna Black" pitchFamily="2" charset="-78"/>
              </a:rPr>
              <a:t>بنية المركز المالي</a:t>
            </a:r>
            <a:endParaRPr lang="en-US" sz="4000" dirty="0" smtClean="0">
              <a:cs typeface="Muna Black" pitchFamily="2" charset="-78"/>
            </a:endParaRPr>
          </a:p>
        </p:txBody>
      </p:sp>
      <p:cxnSp>
        <p:nvCxnSpPr>
          <p:cNvPr id="7" name="رابط مستقيم 6"/>
          <p:cNvCxnSpPr/>
          <p:nvPr/>
        </p:nvCxnSpPr>
        <p:spPr bwMode="auto">
          <a:xfrm>
            <a:off x="714348" y="1643050"/>
            <a:ext cx="66600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9" name="رابط مستقيم 8"/>
          <p:cNvCxnSpPr/>
          <p:nvPr/>
        </p:nvCxnSpPr>
        <p:spPr bwMode="auto">
          <a:xfrm rot="16200000" flipH="1">
            <a:off x="1776867" y="3987807"/>
            <a:ext cx="4703162" cy="1364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مربع نص 9"/>
          <p:cNvSpPr txBox="1"/>
          <p:nvPr/>
        </p:nvSpPr>
        <p:spPr>
          <a:xfrm>
            <a:off x="5143504" y="1000108"/>
            <a:ext cx="1714512" cy="584775"/>
          </a:xfrm>
          <a:prstGeom prst="rect">
            <a:avLst/>
          </a:prstGeom>
          <a:noFill/>
        </p:spPr>
        <p:txBody>
          <a:bodyPr wrap="square" rtlCol="1">
            <a:spAutoFit/>
          </a:bodyPr>
          <a:lstStyle/>
          <a:p>
            <a:pPr algn="ctr">
              <a:buNone/>
            </a:pPr>
            <a:r>
              <a:rPr lang="ar-SY" sz="3200" b="1" dirty="0" err="1" smtClean="0">
                <a:effectLst>
                  <a:outerShdw blurRad="38100" dist="38100" dir="2700000" algn="tl">
                    <a:srgbClr val="000000">
                      <a:alpha val="43137"/>
                    </a:srgbClr>
                  </a:outerShdw>
                </a:effectLst>
              </a:rPr>
              <a:t>اصول</a:t>
            </a:r>
            <a:endParaRPr lang="ar-SY" sz="3200" b="1" dirty="0">
              <a:effectLst>
                <a:outerShdw blurRad="38100" dist="38100" dir="2700000" algn="tl">
                  <a:srgbClr val="000000">
                    <a:alpha val="43137"/>
                  </a:srgbClr>
                </a:outerShdw>
              </a:effectLst>
            </a:endParaRPr>
          </a:p>
        </p:txBody>
      </p:sp>
      <p:sp>
        <p:nvSpPr>
          <p:cNvPr id="11" name="مربع نص 10"/>
          <p:cNvSpPr txBox="1"/>
          <p:nvPr/>
        </p:nvSpPr>
        <p:spPr>
          <a:xfrm>
            <a:off x="1643042" y="1000108"/>
            <a:ext cx="1714512" cy="584775"/>
          </a:xfrm>
          <a:prstGeom prst="rect">
            <a:avLst/>
          </a:prstGeom>
          <a:noFill/>
        </p:spPr>
        <p:txBody>
          <a:bodyPr wrap="square" rtlCol="1">
            <a:spAutoFit/>
          </a:bodyPr>
          <a:lstStyle/>
          <a:p>
            <a:pPr algn="ctr">
              <a:buNone/>
            </a:pPr>
            <a:r>
              <a:rPr lang="ar-SY" sz="3200" b="1" dirty="0" smtClean="0">
                <a:effectLst>
                  <a:outerShdw blurRad="38100" dist="38100" dir="2700000" algn="tl">
                    <a:srgbClr val="000000">
                      <a:alpha val="43137"/>
                    </a:srgbClr>
                  </a:outerShdw>
                </a:effectLst>
              </a:rPr>
              <a:t>خصوم</a:t>
            </a:r>
            <a:endParaRPr lang="ar-SY" sz="3200" b="1" dirty="0">
              <a:effectLst>
                <a:outerShdw blurRad="38100" dist="38100" dir="2700000" algn="tl">
                  <a:srgbClr val="000000">
                    <a:alpha val="43137"/>
                  </a:srgbClr>
                </a:outerShdw>
              </a:effectLst>
            </a:endParaRPr>
          </a:p>
        </p:txBody>
      </p:sp>
      <p:sp>
        <p:nvSpPr>
          <p:cNvPr id="12" name="مستطيل مستدير الزوايا 11"/>
          <p:cNvSpPr/>
          <p:nvPr/>
        </p:nvSpPr>
        <p:spPr bwMode="auto">
          <a:xfrm>
            <a:off x="4500562" y="1785926"/>
            <a:ext cx="3071834" cy="919401"/>
          </a:xfrm>
          <a:prstGeom prst="roundRect">
            <a:avLst/>
          </a:prstGeom>
          <a:solidFill>
            <a:schemeClr val="accent5">
              <a:lumMod val="60000"/>
              <a:lumOff val="4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ctr"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None/>
              <a:tabLst/>
            </a:pPr>
            <a:r>
              <a:rPr kumimoji="0" lang="ar-SY" sz="2400" b="1" i="0" u="none" strike="noStrike" cap="none" normalizeH="0" baseline="0" dirty="0" smtClean="0">
                <a:ln>
                  <a:noFill/>
                </a:ln>
                <a:solidFill>
                  <a:schemeClr val="tx1"/>
                </a:solidFill>
                <a:effectLst/>
                <a:latin typeface="Arial" charset="0"/>
                <a:cs typeface="Traditional Arabic" pitchFamily="2" charset="-78"/>
              </a:rPr>
              <a:t>تحويل التجارة (مضاربة/</a:t>
            </a:r>
            <a:r>
              <a:rPr kumimoji="0" lang="ar-SY" sz="2400" b="1" i="0" u="none" strike="noStrike" cap="none" normalizeH="0" dirty="0" smtClean="0">
                <a:ln>
                  <a:noFill/>
                </a:ln>
                <a:solidFill>
                  <a:schemeClr val="tx1"/>
                </a:solidFill>
                <a:effectLst/>
                <a:latin typeface="Arial" charset="0"/>
                <a:cs typeface="Traditional Arabic" pitchFamily="2" charset="-78"/>
              </a:rPr>
              <a:t> بيع سجل)</a:t>
            </a:r>
            <a:endParaRPr kumimoji="0" lang="ar-SY" sz="2400" b="1" i="0" u="none" strike="noStrike" cap="none" normalizeH="0" baseline="0" dirty="0" smtClean="0">
              <a:ln>
                <a:noFill/>
              </a:ln>
              <a:solidFill>
                <a:schemeClr val="tx1"/>
              </a:solidFill>
              <a:effectLst/>
              <a:latin typeface="Arial" charset="0"/>
              <a:cs typeface="Traditional Arabic" pitchFamily="2" charset="-78"/>
            </a:endParaRPr>
          </a:p>
        </p:txBody>
      </p:sp>
      <p:sp>
        <p:nvSpPr>
          <p:cNvPr id="16" name="مستطيل مستدير الزوايا 15"/>
          <p:cNvSpPr/>
          <p:nvPr/>
        </p:nvSpPr>
        <p:spPr bwMode="auto">
          <a:xfrm>
            <a:off x="4429124" y="4101241"/>
            <a:ext cx="3214710" cy="1328023"/>
          </a:xfrm>
          <a:prstGeom prst="roundRect">
            <a:avLst/>
          </a:prstGeom>
          <a:solidFill>
            <a:schemeClr val="accent5">
              <a:lumMod val="60000"/>
              <a:lumOff val="4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ctr" anchorCtr="0" compatLnSpc="1">
            <a:prstTxWarp prst="textNoShape">
              <a:avLst/>
            </a:prstTxWarp>
            <a:spAutoFit/>
          </a:bodyPr>
          <a:lstStyle/>
          <a:p>
            <a:pPr marL="0" marR="0" indent="0" algn="r" defTabSz="914400" rtl="1" eaLnBrk="1" fontAlgn="base" latinLnBrk="0" hangingPunct="1">
              <a:lnSpc>
                <a:spcPct val="100000"/>
              </a:lnSpc>
              <a:spcBef>
                <a:spcPct val="0"/>
              </a:spcBef>
              <a:spcAft>
                <a:spcPct val="0"/>
              </a:spcAft>
              <a:buClrTx/>
              <a:buSzTx/>
              <a:buNone/>
              <a:tabLst/>
            </a:pPr>
            <a:r>
              <a:rPr lang="ar-SY" b="1" dirty="0" smtClean="0">
                <a:solidFill>
                  <a:schemeClr val="tx1"/>
                </a:solidFill>
                <a:latin typeface="Arial" charset="0"/>
                <a:cs typeface="Traditional Arabic" pitchFamily="2" charset="-78"/>
              </a:rPr>
              <a:t>إدارة صناديق حقوق خاصة  المخاطرة برأس المال (المضاربة / المشاركة )</a:t>
            </a:r>
          </a:p>
        </p:txBody>
      </p:sp>
      <p:sp>
        <p:nvSpPr>
          <p:cNvPr id="19" name="مستطيل مستدير الزوايا 18"/>
          <p:cNvSpPr/>
          <p:nvPr/>
        </p:nvSpPr>
        <p:spPr bwMode="auto">
          <a:xfrm>
            <a:off x="4500562" y="3009665"/>
            <a:ext cx="3071834" cy="919401"/>
          </a:xfrm>
          <a:prstGeom prst="roundRect">
            <a:avLst/>
          </a:prstGeom>
          <a:solidFill>
            <a:schemeClr val="accent5">
              <a:lumMod val="60000"/>
              <a:lumOff val="4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ctr"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None/>
              <a:tabLst/>
            </a:pPr>
            <a:r>
              <a:rPr lang="ar-SY" b="1" dirty="0" smtClean="0">
                <a:solidFill>
                  <a:schemeClr val="tx1"/>
                </a:solidFill>
                <a:latin typeface="Arial" charset="0"/>
                <a:cs typeface="Traditional Arabic" pitchFamily="2" charset="-78"/>
              </a:rPr>
              <a:t>ضمانات </a:t>
            </a:r>
            <a:r>
              <a:rPr lang="ar-SY" b="1" dirty="0" err="1" smtClean="0">
                <a:solidFill>
                  <a:schemeClr val="tx1"/>
                </a:solidFill>
                <a:latin typeface="Arial" charset="0"/>
                <a:cs typeface="Traditional Arabic" pitchFamily="2" charset="-78"/>
              </a:rPr>
              <a:t>اصول</a:t>
            </a:r>
            <a:r>
              <a:rPr lang="ar-SY" b="1" dirty="0" smtClean="0">
                <a:solidFill>
                  <a:schemeClr val="tx1"/>
                </a:solidFill>
                <a:latin typeface="Arial" charset="0"/>
                <a:cs typeface="Traditional Arabic" pitchFamily="2" charset="-78"/>
              </a:rPr>
              <a:t> (</a:t>
            </a:r>
            <a:r>
              <a:rPr lang="ar-SY" b="1" dirty="0" err="1" smtClean="0">
                <a:solidFill>
                  <a:schemeClr val="tx1"/>
                </a:solidFill>
                <a:latin typeface="Arial" charset="0"/>
                <a:cs typeface="Traditional Arabic" pitchFamily="2" charset="-78"/>
              </a:rPr>
              <a:t>اجارة</a:t>
            </a:r>
            <a:r>
              <a:rPr lang="ar-SY" b="1" dirty="0" smtClean="0">
                <a:solidFill>
                  <a:schemeClr val="tx1"/>
                </a:solidFill>
                <a:latin typeface="Arial" charset="0"/>
                <a:cs typeface="Traditional Arabic" pitchFamily="2" charset="-78"/>
              </a:rPr>
              <a:t> / </a:t>
            </a:r>
            <a:r>
              <a:rPr lang="ar-SY" b="1" dirty="0" err="1" smtClean="0">
                <a:solidFill>
                  <a:schemeClr val="tx1"/>
                </a:solidFill>
                <a:latin typeface="Arial" charset="0"/>
                <a:cs typeface="Traditional Arabic" pitchFamily="2" charset="-78"/>
              </a:rPr>
              <a:t>استصناع</a:t>
            </a:r>
            <a:r>
              <a:rPr lang="ar-SY" b="1" dirty="0" smtClean="0">
                <a:solidFill>
                  <a:schemeClr val="tx1"/>
                </a:solidFill>
                <a:latin typeface="Arial" charset="0"/>
                <a:cs typeface="Traditional Arabic" pitchFamily="2" charset="-78"/>
              </a:rPr>
              <a:t> )</a:t>
            </a:r>
          </a:p>
        </p:txBody>
      </p:sp>
      <p:sp>
        <p:nvSpPr>
          <p:cNvPr id="20" name="مستطيل مستدير الزوايا 19"/>
          <p:cNvSpPr/>
          <p:nvPr/>
        </p:nvSpPr>
        <p:spPr bwMode="auto">
          <a:xfrm>
            <a:off x="4429124" y="5632866"/>
            <a:ext cx="3214710" cy="919401"/>
          </a:xfrm>
          <a:prstGeom prst="roundRect">
            <a:avLst/>
          </a:prstGeom>
          <a:solidFill>
            <a:schemeClr val="accent5">
              <a:lumMod val="60000"/>
              <a:lumOff val="4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ctr"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None/>
              <a:tabLst/>
            </a:pPr>
            <a:r>
              <a:rPr kumimoji="0" lang="ar-SY" sz="2400" b="1" i="0" u="none" strike="noStrike" cap="none" normalizeH="0" baseline="0" dirty="0" smtClean="0">
                <a:ln>
                  <a:noFill/>
                </a:ln>
                <a:solidFill>
                  <a:schemeClr val="tx1"/>
                </a:solidFill>
                <a:effectLst/>
                <a:latin typeface="Arial" charset="0"/>
                <a:cs typeface="Traditional Arabic" pitchFamily="2" charset="-78"/>
              </a:rPr>
              <a:t>أجور على </a:t>
            </a:r>
            <a:r>
              <a:rPr lang="ar-SY" b="1" dirty="0" smtClean="0">
                <a:solidFill>
                  <a:schemeClr val="tx1"/>
                </a:solidFill>
                <a:latin typeface="Arial" charset="0"/>
                <a:cs typeface="Traditional Arabic" pitchFamily="2" charset="-78"/>
              </a:rPr>
              <a:t>أساس تقديم خدمات وكالة / كفالة </a:t>
            </a:r>
            <a:r>
              <a:rPr lang="ar-SY" b="1" dirty="0" smtClean="0">
                <a:solidFill>
                  <a:schemeClr val="tx1"/>
                </a:solidFill>
                <a:latin typeface="Arial" charset="0"/>
                <a:cs typeface="Traditional Arabic" pitchFamily="2" charset="-78"/>
              </a:rPr>
              <a:t>/</a:t>
            </a:r>
            <a:endParaRPr kumimoji="0" lang="ar-SY" sz="2400" b="1" i="0" u="none" strike="noStrike" cap="none" normalizeH="0" baseline="0" dirty="0" smtClean="0">
              <a:ln>
                <a:noFill/>
              </a:ln>
              <a:solidFill>
                <a:schemeClr val="tx1"/>
              </a:solidFill>
              <a:effectLst/>
              <a:latin typeface="Arial" charset="0"/>
              <a:cs typeface="Traditional Arabic" pitchFamily="2" charset="-78"/>
            </a:endParaRPr>
          </a:p>
        </p:txBody>
      </p:sp>
      <p:sp>
        <p:nvSpPr>
          <p:cNvPr id="21" name="مستطيل مستدير الزوايا 20"/>
          <p:cNvSpPr/>
          <p:nvPr/>
        </p:nvSpPr>
        <p:spPr bwMode="auto">
          <a:xfrm>
            <a:off x="1142976" y="1785926"/>
            <a:ext cx="2714644" cy="919401"/>
          </a:xfrm>
          <a:prstGeom prst="roundRect">
            <a:avLst/>
          </a:prstGeom>
          <a:solidFill>
            <a:schemeClr val="accent5">
              <a:lumMod val="60000"/>
              <a:lumOff val="4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ctr"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None/>
              <a:tabLst/>
            </a:pPr>
            <a:r>
              <a:rPr kumimoji="0" lang="ar-SY" sz="2400" b="1" i="0" u="none" strike="noStrike" cap="none" normalizeH="0" baseline="0" dirty="0" smtClean="0">
                <a:ln>
                  <a:noFill/>
                </a:ln>
                <a:solidFill>
                  <a:schemeClr val="tx1"/>
                </a:solidFill>
                <a:effectLst/>
                <a:latin typeface="Arial" charset="0"/>
                <a:cs typeface="Traditional Arabic" pitchFamily="2" charset="-78"/>
              </a:rPr>
              <a:t>خدمات </a:t>
            </a:r>
          </a:p>
          <a:p>
            <a:pPr marL="0" marR="0" indent="0" algn="ctr" defTabSz="914400" rtl="1" eaLnBrk="1" fontAlgn="base" latinLnBrk="0" hangingPunct="1">
              <a:lnSpc>
                <a:spcPct val="100000"/>
              </a:lnSpc>
              <a:spcBef>
                <a:spcPct val="0"/>
              </a:spcBef>
              <a:spcAft>
                <a:spcPct val="0"/>
              </a:spcAft>
              <a:buClrTx/>
              <a:buSzTx/>
              <a:buNone/>
              <a:tabLst/>
            </a:pPr>
            <a:r>
              <a:rPr lang="ar-SY" b="1" dirty="0" smtClean="0">
                <a:solidFill>
                  <a:schemeClr val="tx1"/>
                </a:solidFill>
                <a:latin typeface="Arial" charset="0"/>
                <a:cs typeface="Traditional Arabic" pitchFamily="2" charset="-78"/>
              </a:rPr>
              <a:t>(</a:t>
            </a:r>
            <a:r>
              <a:rPr lang="ar-SY" b="1" dirty="0" err="1" smtClean="0">
                <a:solidFill>
                  <a:schemeClr val="tx1"/>
                </a:solidFill>
                <a:latin typeface="Arial" charset="0"/>
                <a:cs typeface="Traditional Arabic" pitchFamily="2" charset="-78"/>
              </a:rPr>
              <a:t>امانة</a:t>
            </a:r>
            <a:r>
              <a:rPr lang="ar-SY" b="1" dirty="0" smtClean="0">
                <a:solidFill>
                  <a:schemeClr val="tx1"/>
                </a:solidFill>
                <a:latin typeface="Arial" charset="0"/>
                <a:cs typeface="Traditional Arabic" pitchFamily="2" charset="-78"/>
              </a:rPr>
              <a:t> / وديعة )</a:t>
            </a:r>
            <a:endParaRPr kumimoji="0" lang="ar-SY" sz="2400" b="1" i="0" u="none" strike="noStrike" cap="none" normalizeH="0" baseline="0" dirty="0" smtClean="0">
              <a:ln>
                <a:noFill/>
              </a:ln>
              <a:solidFill>
                <a:schemeClr val="tx1"/>
              </a:solidFill>
              <a:effectLst/>
              <a:latin typeface="Arial" charset="0"/>
              <a:cs typeface="Traditional Arabic" pitchFamily="2" charset="-78"/>
            </a:endParaRPr>
          </a:p>
        </p:txBody>
      </p:sp>
      <p:sp>
        <p:nvSpPr>
          <p:cNvPr id="22" name="مستطيل مستدير الزوايا 21"/>
          <p:cNvSpPr/>
          <p:nvPr/>
        </p:nvSpPr>
        <p:spPr bwMode="auto">
          <a:xfrm>
            <a:off x="1142976" y="3009665"/>
            <a:ext cx="2643206" cy="919401"/>
          </a:xfrm>
          <a:prstGeom prst="roundRect">
            <a:avLst/>
          </a:prstGeom>
          <a:solidFill>
            <a:schemeClr val="accent5">
              <a:lumMod val="60000"/>
              <a:lumOff val="4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ctr" anchorCtr="0" compatLnSpc="1">
            <a:prstTxWarp prst="textNoShape">
              <a:avLst/>
            </a:prstTxWarp>
            <a:spAutoFit/>
          </a:bodyPr>
          <a:lstStyle/>
          <a:p>
            <a:pPr marL="0" marR="0" indent="0" algn="r" defTabSz="914400" rtl="1" eaLnBrk="1" fontAlgn="base" latinLnBrk="0" hangingPunct="1">
              <a:lnSpc>
                <a:spcPct val="100000"/>
              </a:lnSpc>
              <a:spcBef>
                <a:spcPct val="0"/>
              </a:spcBef>
              <a:spcAft>
                <a:spcPct val="0"/>
              </a:spcAft>
              <a:buClrTx/>
              <a:buSzTx/>
              <a:buNone/>
              <a:tabLst/>
            </a:pPr>
            <a:r>
              <a:rPr kumimoji="0" lang="ar-SY" sz="2400" b="1" i="0" u="none" strike="noStrike" cap="none" normalizeH="0" baseline="0" dirty="0" smtClean="0">
                <a:ln>
                  <a:noFill/>
                </a:ln>
                <a:solidFill>
                  <a:schemeClr val="tx1"/>
                </a:solidFill>
                <a:effectLst/>
                <a:latin typeface="Arial" charset="0"/>
                <a:cs typeface="Traditional Arabic" pitchFamily="2" charset="-78"/>
              </a:rPr>
              <a:t>حسابات الاستثمار ( المضاربة / وكالة )</a:t>
            </a:r>
            <a:endParaRPr kumimoji="0" lang="ar-SY" sz="2400" b="1" i="0" u="none" strike="noStrike" cap="none" normalizeH="0" baseline="0" dirty="0" smtClean="0">
              <a:ln>
                <a:noFill/>
              </a:ln>
              <a:solidFill>
                <a:schemeClr val="tx1"/>
              </a:solidFill>
              <a:effectLst/>
              <a:latin typeface="Arial" charset="0"/>
              <a:cs typeface="Traditional Arabic" pitchFamily="2" charset="-78"/>
            </a:endParaRPr>
          </a:p>
        </p:txBody>
      </p:sp>
      <p:sp>
        <p:nvSpPr>
          <p:cNvPr id="23" name="مستطيل مستدير الزوايا 22"/>
          <p:cNvSpPr/>
          <p:nvPr/>
        </p:nvSpPr>
        <p:spPr bwMode="auto">
          <a:xfrm>
            <a:off x="1142976" y="4101241"/>
            <a:ext cx="2643206" cy="1328023"/>
          </a:xfrm>
          <a:prstGeom prst="roundRect">
            <a:avLst/>
          </a:prstGeom>
          <a:solidFill>
            <a:schemeClr val="accent5">
              <a:lumMod val="60000"/>
              <a:lumOff val="4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ctr" anchorCtr="0" compatLnSpc="1">
            <a:prstTxWarp prst="textNoShape">
              <a:avLst/>
            </a:prstTxWarp>
            <a:spAutoFit/>
          </a:bodyPr>
          <a:lstStyle/>
          <a:p>
            <a:pPr marL="0" marR="0" indent="0" algn="r" defTabSz="914400" rtl="1" eaLnBrk="1" fontAlgn="base" latinLnBrk="0" hangingPunct="1">
              <a:lnSpc>
                <a:spcPct val="100000"/>
              </a:lnSpc>
              <a:spcBef>
                <a:spcPct val="0"/>
              </a:spcBef>
              <a:spcAft>
                <a:spcPct val="0"/>
              </a:spcAft>
              <a:buClrTx/>
              <a:buSzTx/>
              <a:buNone/>
              <a:tabLst/>
            </a:pPr>
            <a:r>
              <a:rPr kumimoji="0" lang="ar-SY" sz="2400" b="1" i="0" u="none" strike="noStrike" cap="none" normalizeH="0" baseline="0" dirty="0" smtClean="0">
                <a:ln>
                  <a:noFill/>
                </a:ln>
                <a:solidFill>
                  <a:schemeClr val="tx1"/>
                </a:solidFill>
                <a:effectLst/>
                <a:latin typeface="Arial" charset="0"/>
                <a:cs typeface="Traditional Arabic" pitchFamily="2" charset="-78"/>
              </a:rPr>
              <a:t>إدارة </a:t>
            </a:r>
            <a:r>
              <a:rPr lang="ar-SY" b="1" dirty="0" smtClean="0">
                <a:solidFill>
                  <a:schemeClr val="tx1"/>
                </a:solidFill>
                <a:latin typeface="Arial" charset="0"/>
                <a:cs typeface="Traditional Arabic" pitchFamily="2" charset="-78"/>
              </a:rPr>
              <a:t>الصناديق</a:t>
            </a:r>
            <a:r>
              <a:rPr kumimoji="0" lang="ar-SY" sz="2400" b="1" i="0" u="none" strike="noStrike" cap="none" normalizeH="0" baseline="0" dirty="0" smtClean="0">
                <a:ln>
                  <a:noFill/>
                </a:ln>
                <a:solidFill>
                  <a:schemeClr val="tx1"/>
                </a:solidFill>
                <a:effectLst/>
                <a:latin typeface="Arial" charset="0"/>
                <a:cs typeface="Traditional Arabic" pitchFamily="2" charset="-78"/>
              </a:rPr>
              <a:t> حقوق خاصة رأس مال مغامر  ( مضاربة / مشاركة )</a:t>
            </a:r>
            <a:endParaRPr kumimoji="0" lang="ar-SY" sz="2400" b="1" i="0" u="none" strike="noStrike" cap="none" normalizeH="0" baseline="0" dirty="0" smtClean="0">
              <a:ln>
                <a:noFill/>
              </a:ln>
              <a:solidFill>
                <a:schemeClr val="tx1"/>
              </a:solidFill>
              <a:effectLst/>
              <a:latin typeface="Arial" charset="0"/>
              <a:cs typeface="Traditional Arabic" pitchFamily="2" charset="-78"/>
            </a:endParaRPr>
          </a:p>
        </p:txBody>
      </p:sp>
      <p:sp>
        <p:nvSpPr>
          <p:cNvPr id="24" name="مستطيل مستدير الزوايا 23"/>
          <p:cNvSpPr/>
          <p:nvPr/>
        </p:nvSpPr>
        <p:spPr bwMode="auto">
          <a:xfrm>
            <a:off x="1142976" y="5643578"/>
            <a:ext cx="2571768" cy="919401"/>
          </a:xfrm>
          <a:prstGeom prst="roundRect">
            <a:avLst/>
          </a:prstGeom>
          <a:solidFill>
            <a:schemeClr val="accent5">
              <a:lumMod val="60000"/>
              <a:lumOff val="4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ctr"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None/>
              <a:tabLst/>
            </a:pPr>
            <a:r>
              <a:rPr kumimoji="0" lang="ar-SY" sz="2400" b="1" i="0" u="none" strike="noStrike" cap="none" normalizeH="0" baseline="0" dirty="0" smtClean="0">
                <a:ln>
                  <a:noFill/>
                </a:ln>
                <a:solidFill>
                  <a:schemeClr val="tx1"/>
                </a:solidFill>
                <a:effectLst/>
                <a:latin typeface="Arial" charset="0"/>
                <a:cs typeface="Traditional Arabic" pitchFamily="2" charset="-78"/>
              </a:rPr>
              <a:t>حقوق الملكية (</a:t>
            </a:r>
            <a:r>
              <a:rPr lang="ar-SY" b="1" dirty="0" smtClean="0">
                <a:solidFill>
                  <a:schemeClr val="tx1"/>
                </a:solidFill>
                <a:latin typeface="Arial" charset="0"/>
                <a:cs typeface="Traditional Arabic" pitchFamily="2" charset="-78"/>
              </a:rPr>
              <a:t>مشاركة</a:t>
            </a:r>
            <a:r>
              <a:rPr kumimoji="0" lang="ar-SY" sz="2400" b="1" i="0" u="none" strike="noStrike" cap="none" normalizeH="0" baseline="0" dirty="0" smtClean="0">
                <a:ln>
                  <a:noFill/>
                </a:ln>
                <a:solidFill>
                  <a:schemeClr val="tx1"/>
                </a:solidFill>
                <a:effectLst/>
                <a:latin typeface="Arial" charset="0"/>
                <a:cs typeface="Traditional Arabic" pitchFamily="2" charset="-78"/>
              </a:rPr>
              <a:t>)</a:t>
            </a:r>
          </a:p>
          <a:p>
            <a:pPr marL="0" marR="0" indent="0" algn="ctr" defTabSz="914400" rtl="1" eaLnBrk="1" fontAlgn="base" latinLnBrk="0" hangingPunct="1">
              <a:lnSpc>
                <a:spcPct val="100000"/>
              </a:lnSpc>
              <a:spcBef>
                <a:spcPct val="0"/>
              </a:spcBef>
              <a:spcAft>
                <a:spcPct val="0"/>
              </a:spcAft>
              <a:buClrTx/>
              <a:buSzTx/>
              <a:buNone/>
              <a:tabLst/>
            </a:pPr>
            <a:endParaRPr kumimoji="0" lang="ar-SY" sz="2400" b="1" i="0" u="none" strike="noStrike" cap="none" normalizeH="0" baseline="0" dirty="0" smtClean="0">
              <a:ln>
                <a:noFill/>
              </a:ln>
              <a:solidFill>
                <a:schemeClr val="tx1"/>
              </a:solidFill>
              <a:effectLst/>
              <a:latin typeface="Arial" charset="0"/>
              <a:cs typeface="Traditional Arabic" pitchFamily="2" charset="-78"/>
            </a:endParaRPr>
          </a:p>
        </p:txBody>
      </p:sp>
      <p:sp>
        <p:nvSpPr>
          <p:cNvPr id="25" name="مربع نص 24"/>
          <p:cNvSpPr txBox="1"/>
          <p:nvPr/>
        </p:nvSpPr>
        <p:spPr>
          <a:xfrm>
            <a:off x="8143900" y="1857364"/>
            <a:ext cx="928662" cy="830997"/>
          </a:xfrm>
          <a:prstGeom prst="rect">
            <a:avLst/>
          </a:prstGeom>
          <a:noFill/>
        </p:spPr>
        <p:txBody>
          <a:bodyPr wrap="square" rtlCol="1">
            <a:spAutoFit/>
          </a:bodyPr>
          <a:lstStyle/>
          <a:p>
            <a:pPr>
              <a:buNone/>
            </a:pPr>
            <a:r>
              <a:rPr lang="ar-SY" b="1" dirty="0" smtClean="0">
                <a:effectLst>
                  <a:outerShdw blurRad="38100" dist="38100" dir="2700000" algn="tl">
                    <a:srgbClr val="000000">
                      <a:alpha val="43137"/>
                    </a:srgbClr>
                  </a:outerShdw>
                </a:effectLst>
              </a:rPr>
              <a:t>بنوك تقليدية</a:t>
            </a:r>
            <a:endParaRPr lang="ar-SY" b="1" dirty="0">
              <a:effectLst>
                <a:outerShdw blurRad="38100" dist="38100" dir="2700000" algn="tl">
                  <a:srgbClr val="000000">
                    <a:alpha val="43137"/>
                  </a:srgbClr>
                </a:outerShdw>
              </a:effectLst>
            </a:endParaRPr>
          </a:p>
        </p:txBody>
      </p:sp>
      <p:cxnSp>
        <p:nvCxnSpPr>
          <p:cNvPr id="27" name="رابط كسهم مستقيم 26"/>
          <p:cNvCxnSpPr/>
          <p:nvPr/>
        </p:nvCxnSpPr>
        <p:spPr bwMode="auto">
          <a:xfrm rot="10800000">
            <a:off x="7643834" y="2357430"/>
            <a:ext cx="500066"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9" name="رابط كسهم مستقيم 28"/>
          <p:cNvCxnSpPr/>
          <p:nvPr/>
        </p:nvCxnSpPr>
        <p:spPr bwMode="auto">
          <a:xfrm rot="5400000">
            <a:off x="7465239" y="2536025"/>
            <a:ext cx="857256" cy="5000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0" name="مربع نص 29"/>
          <p:cNvSpPr txBox="1"/>
          <p:nvPr/>
        </p:nvSpPr>
        <p:spPr>
          <a:xfrm>
            <a:off x="8143900" y="3526697"/>
            <a:ext cx="928662" cy="830997"/>
          </a:xfrm>
          <a:prstGeom prst="rect">
            <a:avLst/>
          </a:prstGeom>
          <a:noFill/>
        </p:spPr>
        <p:txBody>
          <a:bodyPr wrap="square" rtlCol="1">
            <a:spAutoFit/>
          </a:bodyPr>
          <a:lstStyle/>
          <a:p>
            <a:pPr>
              <a:buNone/>
            </a:pPr>
            <a:r>
              <a:rPr lang="ar-SY" b="1" dirty="0" smtClean="0">
                <a:effectLst>
                  <a:outerShdw blurRad="38100" dist="38100" dir="2700000" algn="tl">
                    <a:srgbClr val="000000">
                      <a:alpha val="43137"/>
                    </a:srgbClr>
                  </a:outerShdw>
                </a:effectLst>
              </a:rPr>
              <a:t>بنوك استثمار</a:t>
            </a:r>
          </a:p>
        </p:txBody>
      </p:sp>
      <p:cxnSp>
        <p:nvCxnSpPr>
          <p:cNvPr id="35" name="رابط كسهم مستقيم 34"/>
          <p:cNvCxnSpPr>
            <a:endCxn id="19" idx="3"/>
          </p:cNvCxnSpPr>
          <p:nvPr/>
        </p:nvCxnSpPr>
        <p:spPr bwMode="auto">
          <a:xfrm rot="10800000">
            <a:off x="7572396" y="3469366"/>
            <a:ext cx="714380" cy="38826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7" name="رابط كسهم مستقيم 36"/>
          <p:cNvCxnSpPr/>
          <p:nvPr/>
        </p:nvCxnSpPr>
        <p:spPr bwMode="auto">
          <a:xfrm rot="5400000">
            <a:off x="7000892" y="4643446"/>
            <a:ext cx="2071702" cy="5000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9" name="مربع نص 38"/>
          <p:cNvSpPr txBox="1"/>
          <p:nvPr/>
        </p:nvSpPr>
        <p:spPr>
          <a:xfrm>
            <a:off x="-71438" y="1857364"/>
            <a:ext cx="928662" cy="830997"/>
          </a:xfrm>
          <a:prstGeom prst="rect">
            <a:avLst/>
          </a:prstGeom>
          <a:noFill/>
        </p:spPr>
        <p:txBody>
          <a:bodyPr wrap="square" rtlCol="1">
            <a:spAutoFit/>
          </a:bodyPr>
          <a:lstStyle/>
          <a:p>
            <a:pPr>
              <a:buNone/>
            </a:pPr>
            <a:r>
              <a:rPr lang="ar-SY" b="1" dirty="0" smtClean="0">
                <a:effectLst>
                  <a:outerShdw blurRad="38100" dist="38100" dir="2700000" algn="tl">
                    <a:srgbClr val="000000">
                      <a:alpha val="43137"/>
                    </a:srgbClr>
                  </a:outerShdw>
                </a:effectLst>
              </a:rPr>
              <a:t>بنوك تقليدية</a:t>
            </a:r>
          </a:p>
        </p:txBody>
      </p:sp>
      <p:sp>
        <p:nvSpPr>
          <p:cNvPr id="40" name="مربع نص 39"/>
          <p:cNvSpPr txBox="1"/>
          <p:nvPr/>
        </p:nvSpPr>
        <p:spPr>
          <a:xfrm>
            <a:off x="-142908" y="3526697"/>
            <a:ext cx="857192" cy="830997"/>
          </a:xfrm>
          <a:prstGeom prst="rect">
            <a:avLst/>
          </a:prstGeom>
          <a:noFill/>
        </p:spPr>
        <p:txBody>
          <a:bodyPr wrap="square" rtlCol="1">
            <a:spAutoFit/>
          </a:bodyPr>
          <a:lstStyle/>
          <a:p>
            <a:pPr>
              <a:buNone/>
            </a:pPr>
            <a:r>
              <a:rPr lang="ar-SY" b="1" dirty="0" smtClean="0">
                <a:effectLst>
                  <a:outerShdw blurRad="38100" dist="38100" dir="2700000" algn="tl">
                    <a:srgbClr val="000000">
                      <a:alpha val="43137"/>
                    </a:srgbClr>
                  </a:outerShdw>
                </a:effectLst>
              </a:rPr>
              <a:t>بنوك استثمار</a:t>
            </a:r>
          </a:p>
        </p:txBody>
      </p:sp>
      <p:cxnSp>
        <p:nvCxnSpPr>
          <p:cNvPr id="42" name="رابط كسهم مستقيم 41"/>
          <p:cNvCxnSpPr/>
          <p:nvPr/>
        </p:nvCxnSpPr>
        <p:spPr bwMode="auto">
          <a:xfrm flipV="1">
            <a:off x="714348" y="3643314"/>
            <a:ext cx="500066" cy="21431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4" name="رابط كسهم مستقيم 43"/>
          <p:cNvCxnSpPr/>
          <p:nvPr/>
        </p:nvCxnSpPr>
        <p:spPr bwMode="auto">
          <a:xfrm rot="16200000" flipH="1">
            <a:off x="714348" y="3857628"/>
            <a:ext cx="500066" cy="5000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7" name="رابط كسهم مستقيم 46"/>
          <p:cNvCxnSpPr/>
          <p:nvPr/>
        </p:nvCxnSpPr>
        <p:spPr bwMode="auto">
          <a:xfrm rot="5400000" flipH="1" flipV="1">
            <a:off x="3750463" y="2536025"/>
            <a:ext cx="857256" cy="64294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0" name="رابط كسهم مستقيم 49"/>
          <p:cNvCxnSpPr/>
          <p:nvPr/>
        </p:nvCxnSpPr>
        <p:spPr bwMode="auto">
          <a:xfrm>
            <a:off x="3857620" y="3286124"/>
            <a:ext cx="642942"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1" name="رابط كسهم مستقيم 50"/>
          <p:cNvCxnSpPr/>
          <p:nvPr/>
        </p:nvCxnSpPr>
        <p:spPr bwMode="auto">
          <a:xfrm rot="5400000" flipH="1" flipV="1">
            <a:off x="3679025" y="3821909"/>
            <a:ext cx="857256" cy="64294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2" name="رابط كسهم مستقيم 51"/>
          <p:cNvCxnSpPr/>
          <p:nvPr/>
        </p:nvCxnSpPr>
        <p:spPr bwMode="auto">
          <a:xfrm>
            <a:off x="3786182" y="4570420"/>
            <a:ext cx="642942"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500298" y="214290"/>
            <a:ext cx="3357586" cy="707886"/>
          </a:xfrm>
          <a:prstGeom prst="rect">
            <a:avLst/>
          </a:prstGeom>
          <a:noFill/>
        </p:spPr>
        <p:txBody>
          <a:bodyPr wrap="square" rtlCol="1">
            <a:spAutoFit/>
          </a:bodyPr>
          <a:lstStyle/>
          <a:p>
            <a:pPr algn="ctr">
              <a:buSzPct val="90000"/>
              <a:buNone/>
            </a:pPr>
            <a:r>
              <a:rPr lang="ar-SY" sz="4000" dirty="0" smtClean="0">
                <a:cs typeface="Muna Black" pitchFamily="2" charset="-78"/>
              </a:rPr>
              <a:t>بنية المركز المالي</a:t>
            </a:r>
            <a:endParaRPr lang="en-US" sz="4000" dirty="0" smtClean="0">
              <a:cs typeface="Muna Black" pitchFamily="2" charset="-78"/>
            </a:endParaRPr>
          </a:p>
        </p:txBody>
      </p:sp>
      <p:sp>
        <p:nvSpPr>
          <p:cNvPr id="5" name="مربع نص 4"/>
          <p:cNvSpPr txBox="1"/>
          <p:nvPr/>
        </p:nvSpPr>
        <p:spPr>
          <a:xfrm>
            <a:off x="5143504" y="1000108"/>
            <a:ext cx="1714512" cy="584775"/>
          </a:xfrm>
          <a:prstGeom prst="rect">
            <a:avLst/>
          </a:prstGeom>
          <a:noFill/>
        </p:spPr>
        <p:txBody>
          <a:bodyPr wrap="square" rtlCol="1">
            <a:spAutoFit/>
          </a:bodyPr>
          <a:lstStyle/>
          <a:p>
            <a:pPr algn="ctr">
              <a:buNone/>
            </a:pPr>
            <a:r>
              <a:rPr lang="ar-SY" sz="3200" b="1" dirty="0" err="1" smtClean="0">
                <a:effectLst>
                  <a:outerShdw blurRad="38100" dist="38100" dir="2700000" algn="tl">
                    <a:srgbClr val="000000">
                      <a:alpha val="43137"/>
                    </a:srgbClr>
                  </a:outerShdw>
                </a:effectLst>
              </a:rPr>
              <a:t>اصول</a:t>
            </a:r>
            <a:endParaRPr lang="ar-SY" sz="3200" b="1" dirty="0">
              <a:effectLst>
                <a:outerShdw blurRad="38100" dist="38100" dir="2700000" algn="tl">
                  <a:srgbClr val="000000">
                    <a:alpha val="43137"/>
                  </a:srgbClr>
                </a:outerShdw>
              </a:effectLst>
            </a:endParaRPr>
          </a:p>
        </p:txBody>
      </p:sp>
      <p:sp>
        <p:nvSpPr>
          <p:cNvPr id="6" name="مربع نص 5"/>
          <p:cNvSpPr txBox="1"/>
          <p:nvPr/>
        </p:nvSpPr>
        <p:spPr>
          <a:xfrm>
            <a:off x="1643042" y="1000108"/>
            <a:ext cx="1714512" cy="584775"/>
          </a:xfrm>
          <a:prstGeom prst="rect">
            <a:avLst/>
          </a:prstGeom>
          <a:noFill/>
        </p:spPr>
        <p:txBody>
          <a:bodyPr wrap="square" rtlCol="1">
            <a:spAutoFit/>
          </a:bodyPr>
          <a:lstStyle/>
          <a:p>
            <a:pPr algn="ctr">
              <a:buNone/>
            </a:pPr>
            <a:r>
              <a:rPr lang="ar-SY" sz="3200" b="1" dirty="0" smtClean="0">
                <a:effectLst>
                  <a:outerShdw blurRad="38100" dist="38100" dir="2700000" algn="tl">
                    <a:srgbClr val="000000">
                      <a:alpha val="43137"/>
                    </a:srgbClr>
                  </a:outerShdw>
                </a:effectLst>
              </a:rPr>
              <a:t>خصوم</a:t>
            </a:r>
            <a:endParaRPr lang="ar-SY" sz="3200" b="1" dirty="0">
              <a:effectLst>
                <a:outerShdw blurRad="38100" dist="38100" dir="2700000" algn="tl">
                  <a:srgbClr val="000000">
                    <a:alpha val="43137"/>
                  </a:srgbClr>
                </a:outerShdw>
              </a:effectLst>
            </a:endParaRPr>
          </a:p>
        </p:txBody>
      </p:sp>
      <p:cxnSp>
        <p:nvCxnSpPr>
          <p:cNvPr id="7" name="رابط مستقيم 6"/>
          <p:cNvCxnSpPr/>
          <p:nvPr/>
        </p:nvCxnSpPr>
        <p:spPr bwMode="auto">
          <a:xfrm>
            <a:off x="912396" y="1643050"/>
            <a:ext cx="66600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8" name="رابط مستقيم 7"/>
          <p:cNvCxnSpPr/>
          <p:nvPr/>
        </p:nvCxnSpPr>
        <p:spPr bwMode="auto">
          <a:xfrm rot="16200000" flipH="1">
            <a:off x="1999281" y="3987807"/>
            <a:ext cx="4703162" cy="1364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رابط مستقيم 9"/>
          <p:cNvCxnSpPr/>
          <p:nvPr/>
        </p:nvCxnSpPr>
        <p:spPr bwMode="auto">
          <a:xfrm rot="10800000">
            <a:off x="1136814" y="2786058"/>
            <a:ext cx="3220872"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رابط مستقيم 10"/>
          <p:cNvCxnSpPr/>
          <p:nvPr/>
        </p:nvCxnSpPr>
        <p:spPr bwMode="auto">
          <a:xfrm rot="10800000">
            <a:off x="1136814" y="4000504"/>
            <a:ext cx="3220872"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رابط مستقيم 11"/>
          <p:cNvCxnSpPr/>
          <p:nvPr/>
        </p:nvCxnSpPr>
        <p:spPr bwMode="auto">
          <a:xfrm rot="10800000">
            <a:off x="1165520" y="5286388"/>
            <a:ext cx="6264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 name="رابط مستقيم 13"/>
          <p:cNvCxnSpPr/>
          <p:nvPr/>
        </p:nvCxnSpPr>
        <p:spPr bwMode="auto">
          <a:xfrm>
            <a:off x="4334082" y="2357430"/>
            <a:ext cx="3024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رابط مستقيم 14"/>
          <p:cNvCxnSpPr/>
          <p:nvPr/>
        </p:nvCxnSpPr>
        <p:spPr bwMode="auto">
          <a:xfrm>
            <a:off x="4334082" y="3141660"/>
            <a:ext cx="3024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رابط مستقيم 15"/>
          <p:cNvCxnSpPr/>
          <p:nvPr/>
        </p:nvCxnSpPr>
        <p:spPr bwMode="auto">
          <a:xfrm>
            <a:off x="4357686" y="4498982"/>
            <a:ext cx="3024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مربع نص 16"/>
          <p:cNvSpPr txBox="1"/>
          <p:nvPr/>
        </p:nvSpPr>
        <p:spPr>
          <a:xfrm>
            <a:off x="4357686" y="1714488"/>
            <a:ext cx="2857520" cy="461665"/>
          </a:xfrm>
          <a:prstGeom prst="rect">
            <a:avLst/>
          </a:prstGeom>
          <a:noFill/>
        </p:spPr>
        <p:txBody>
          <a:bodyPr wrap="square" rtlCol="1">
            <a:spAutoFit/>
          </a:bodyPr>
          <a:lstStyle/>
          <a:p>
            <a:pPr>
              <a:buNone/>
            </a:pPr>
            <a:r>
              <a:rPr lang="ar-SY" dirty="0" smtClean="0"/>
              <a:t>تمويل تجاري سلم / مرابحة</a:t>
            </a:r>
            <a:endParaRPr lang="ar-SY" dirty="0"/>
          </a:p>
        </p:txBody>
      </p:sp>
      <p:sp>
        <p:nvSpPr>
          <p:cNvPr id="18" name="مربع نص 17"/>
          <p:cNvSpPr txBox="1"/>
          <p:nvPr/>
        </p:nvSpPr>
        <p:spPr>
          <a:xfrm>
            <a:off x="4357686" y="2538707"/>
            <a:ext cx="2857520" cy="461665"/>
          </a:xfrm>
          <a:prstGeom prst="rect">
            <a:avLst/>
          </a:prstGeom>
          <a:noFill/>
        </p:spPr>
        <p:txBody>
          <a:bodyPr wrap="square" rtlCol="1">
            <a:spAutoFit/>
          </a:bodyPr>
          <a:lstStyle/>
          <a:p>
            <a:pPr>
              <a:buNone/>
            </a:pPr>
            <a:r>
              <a:rPr lang="ar-SY" dirty="0" err="1" smtClean="0"/>
              <a:t>اجارة</a:t>
            </a:r>
            <a:r>
              <a:rPr lang="ar-SY" dirty="0" smtClean="0"/>
              <a:t> / </a:t>
            </a:r>
            <a:r>
              <a:rPr lang="ar-SY" dirty="0" err="1" smtClean="0"/>
              <a:t>استصناع</a:t>
            </a:r>
            <a:endParaRPr lang="ar-SY" dirty="0"/>
          </a:p>
        </p:txBody>
      </p:sp>
      <p:sp>
        <p:nvSpPr>
          <p:cNvPr id="19" name="مربع نص 18"/>
          <p:cNvSpPr txBox="1"/>
          <p:nvPr/>
        </p:nvSpPr>
        <p:spPr>
          <a:xfrm>
            <a:off x="4510086" y="3610277"/>
            <a:ext cx="2857520" cy="461665"/>
          </a:xfrm>
          <a:prstGeom prst="rect">
            <a:avLst/>
          </a:prstGeom>
          <a:noFill/>
        </p:spPr>
        <p:txBody>
          <a:bodyPr wrap="square" rtlCol="1">
            <a:spAutoFit/>
          </a:bodyPr>
          <a:lstStyle/>
          <a:p>
            <a:pPr>
              <a:buNone/>
            </a:pPr>
            <a:r>
              <a:rPr lang="ar-SY" dirty="0" smtClean="0"/>
              <a:t>مضاربة</a:t>
            </a:r>
            <a:endParaRPr lang="ar-SY" dirty="0"/>
          </a:p>
        </p:txBody>
      </p:sp>
      <p:sp>
        <p:nvSpPr>
          <p:cNvPr id="20" name="مربع نص 19"/>
          <p:cNvSpPr txBox="1"/>
          <p:nvPr/>
        </p:nvSpPr>
        <p:spPr>
          <a:xfrm>
            <a:off x="4510086" y="4643446"/>
            <a:ext cx="2857520" cy="461665"/>
          </a:xfrm>
          <a:prstGeom prst="rect">
            <a:avLst/>
          </a:prstGeom>
          <a:noFill/>
        </p:spPr>
        <p:txBody>
          <a:bodyPr wrap="square" rtlCol="1">
            <a:spAutoFit/>
          </a:bodyPr>
          <a:lstStyle/>
          <a:p>
            <a:pPr>
              <a:buNone/>
            </a:pPr>
            <a:r>
              <a:rPr lang="ar-SY" dirty="0" smtClean="0"/>
              <a:t>مشاركة ( أموال خاصة )</a:t>
            </a:r>
            <a:endParaRPr lang="ar-SY" dirty="0"/>
          </a:p>
        </p:txBody>
      </p:sp>
      <p:sp>
        <p:nvSpPr>
          <p:cNvPr id="21" name="مربع نص 20"/>
          <p:cNvSpPr txBox="1"/>
          <p:nvPr/>
        </p:nvSpPr>
        <p:spPr>
          <a:xfrm>
            <a:off x="4500562" y="5539103"/>
            <a:ext cx="2857520" cy="830997"/>
          </a:xfrm>
          <a:prstGeom prst="rect">
            <a:avLst/>
          </a:prstGeom>
          <a:noFill/>
        </p:spPr>
        <p:txBody>
          <a:bodyPr wrap="square" rtlCol="1">
            <a:spAutoFit/>
          </a:bodyPr>
          <a:lstStyle/>
          <a:p>
            <a:pPr>
              <a:buNone/>
            </a:pPr>
            <a:r>
              <a:rPr lang="ar-SY" dirty="0" smtClean="0"/>
              <a:t>خدمات </a:t>
            </a:r>
          </a:p>
          <a:p>
            <a:pPr>
              <a:buNone/>
            </a:pPr>
            <a:r>
              <a:rPr lang="ar-SY" dirty="0" smtClean="0"/>
              <a:t>وكالة / كفالة / </a:t>
            </a:r>
            <a:r>
              <a:rPr lang="ar-SY" dirty="0" err="1" smtClean="0"/>
              <a:t>جعالة</a:t>
            </a:r>
            <a:endParaRPr lang="ar-SY" dirty="0"/>
          </a:p>
        </p:txBody>
      </p:sp>
      <p:sp>
        <p:nvSpPr>
          <p:cNvPr id="22" name="مربع نص 21"/>
          <p:cNvSpPr txBox="1"/>
          <p:nvPr/>
        </p:nvSpPr>
        <p:spPr>
          <a:xfrm>
            <a:off x="785786" y="1866888"/>
            <a:ext cx="2857520" cy="461665"/>
          </a:xfrm>
          <a:prstGeom prst="rect">
            <a:avLst/>
          </a:prstGeom>
          <a:noFill/>
        </p:spPr>
        <p:txBody>
          <a:bodyPr wrap="square" rtlCol="1">
            <a:spAutoFit/>
          </a:bodyPr>
          <a:lstStyle/>
          <a:p>
            <a:pPr>
              <a:buNone/>
            </a:pPr>
            <a:r>
              <a:rPr lang="ar-SY" dirty="0" smtClean="0"/>
              <a:t>ودائع تحت الطلب</a:t>
            </a:r>
            <a:endParaRPr lang="ar-SY" dirty="0"/>
          </a:p>
        </p:txBody>
      </p:sp>
      <p:sp>
        <p:nvSpPr>
          <p:cNvPr id="23" name="مربع نص 22"/>
          <p:cNvSpPr txBox="1"/>
          <p:nvPr/>
        </p:nvSpPr>
        <p:spPr>
          <a:xfrm>
            <a:off x="857224" y="3038773"/>
            <a:ext cx="2857520" cy="461665"/>
          </a:xfrm>
          <a:prstGeom prst="rect">
            <a:avLst/>
          </a:prstGeom>
          <a:noFill/>
        </p:spPr>
        <p:txBody>
          <a:bodyPr wrap="square" rtlCol="1">
            <a:spAutoFit/>
          </a:bodyPr>
          <a:lstStyle/>
          <a:p>
            <a:pPr>
              <a:buNone/>
            </a:pPr>
            <a:r>
              <a:rPr lang="ar-SY" dirty="0" smtClean="0"/>
              <a:t>حسابات استثمار</a:t>
            </a:r>
            <a:endParaRPr lang="ar-SY" dirty="0"/>
          </a:p>
        </p:txBody>
      </p:sp>
      <p:sp>
        <p:nvSpPr>
          <p:cNvPr id="24" name="مربع نص 23"/>
          <p:cNvSpPr txBox="1"/>
          <p:nvPr/>
        </p:nvSpPr>
        <p:spPr>
          <a:xfrm>
            <a:off x="1009624" y="4324657"/>
            <a:ext cx="2857520" cy="461665"/>
          </a:xfrm>
          <a:prstGeom prst="rect">
            <a:avLst/>
          </a:prstGeom>
          <a:noFill/>
        </p:spPr>
        <p:txBody>
          <a:bodyPr wrap="square" rtlCol="1">
            <a:spAutoFit/>
          </a:bodyPr>
          <a:lstStyle/>
          <a:p>
            <a:pPr>
              <a:buNone/>
            </a:pPr>
            <a:r>
              <a:rPr lang="ar-SY" dirty="0" smtClean="0"/>
              <a:t>حساب استثمار مخصصة</a:t>
            </a:r>
            <a:endParaRPr lang="ar-SY" dirty="0"/>
          </a:p>
        </p:txBody>
      </p:sp>
      <p:sp>
        <p:nvSpPr>
          <p:cNvPr id="25" name="مربع نص 24"/>
          <p:cNvSpPr txBox="1"/>
          <p:nvPr/>
        </p:nvSpPr>
        <p:spPr>
          <a:xfrm>
            <a:off x="1000100" y="5539103"/>
            <a:ext cx="2857520" cy="461665"/>
          </a:xfrm>
          <a:prstGeom prst="rect">
            <a:avLst/>
          </a:prstGeom>
          <a:noFill/>
        </p:spPr>
        <p:txBody>
          <a:bodyPr wrap="square" rtlCol="1">
            <a:spAutoFit/>
          </a:bodyPr>
          <a:lstStyle/>
          <a:p>
            <a:pPr>
              <a:buNone/>
            </a:pPr>
            <a:r>
              <a:rPr lang="ar-SY" dirty="0" smtClean="0"/>
              <a:t>حقوق الملكية </a:t>
            </a:r>
            <a:endParaRPr lang="ar-SY"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670764" y="3752562"/>
            <a:ext cx="2378721" cy="3105438"/>
          </a:xfrm>
          <a:prstGeom prst="rect">
            <a:avLst/>
          </a:prstGeom>
          <a:noFill/>
          <a:ln w="9525">
            <a:noFill/>
            <a:miter lim="800000"/>
            <a:headEnd/>
            <a:tailEnd/>
          </a:ln>
          <a:effectLst/>
        </p:spPr>
      </p:pic>
      <p:sp>
        <p:nvSpPr>
          <p:cNvPr id="43" name="مربع نص 42"/>
          <p:cNvSpPr txBox="1"/>
          <p:nvPr/>
        </p:nvSpPr>
        <p:spPr>
          <a:xfrm>
            <a:off x="3000364" y="785794"/>
            <a:ext cx="3571900" cy="707886"/>
          </a:xfrm>
          <a:prstGeom prst="rect">
            <a:avLst/>
          </a:prstGeom>
          <a:noFill/>
          <a:effectLst>
            <a:outerShdw blurRad="50800" dist="38100" dir="18900000" algn="bl" rotWithShape="0">
              <a:prstClr val="black">
                <a:alpha val="40000"/>
              </a:prstClr>
            </a:outerShdw>
          </a:effectLst>
        </p:spPr>
        <p:txBody>
          <a:bodyPr wrap="square" rtlCol="1" anchor="ctr">
            <a:spAutoFit/>
          </a:bodyPr>
          <a:lstStyle/>
          <a:p>
            <a:pPr algn="ctr">
              <a:buNone/>
            </a:pPr>
            <a:r>
              <a:rPr lang="ar-SY" sz="4000" dirty="0" smtClean="0">
                <a:cs typeface="Muna Black" pitchFamily="2" charset="-78"/>
              </a:rPr>
              <a:t>الضخ في الأسواق</a:t>
            </a:r>
            <a:endParaRPr lang="ar-SY" sz="4000" dirty="0">
              <a:cs typeface="Muna Black" pitchFamily="2" charset="-78"/>
            </a:endParaRPr>
          </a:p>
        </p:txBody>
      </p:sp>
      <p:sp>
        <p:nvSpPr>
          <p:cNvPr id="45" name="مربع نص 44"/>
          <p:cNvSpPr txBox="1"/>
          <p:nvPr/>
        </p:nvSpPr>
        <p:spPr>
          <a:xfrm>
            <a:off x="4643438" y="2356605"/>
            <a:ext cx="4357718" cy="5847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nchor="ctr">
            <a:spAutoFit/>
          </a:bodyPr>
          <a:lstStyle/>
          <a:p>
            <a:pPr algn="ctr">
              <a:buNone/>
            </a:pPr>
            <a:r>
              <a:rPr lang="ar-SY" sz="3200" dirty="0" smtClean="0">
                <a:cs typeface="Muna Black" pitchFamily="2" charset="-78"/>
              </a:rPr>
              <a:t>الضخ لزبائن البنك</a:t>
            </a:r>
            <a:endParaRPr lang="ar-SY" sz="3200" dirty="0">
              <a:cs typeface="Muna Black" pitchFamily="2" charset="-78"/>
            </a:endParaRPr>
          </a:p>
        </p:txBody>
      </p:sp>
      <p:sp>
        <p:nvSpPr>
          <p:cNvPr id="46" name="مربع نص 45"/>
          <p:cNvSpPr txBox="1"/>
          <p:nvPr/>
        </p:nvSpPr>
        <p:spPr>
          <a:xfrm>
            <a:off x="285720" y="2356605"/>
            <a:ext cx="4357718" cy="5847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nchor="ctr">
            <a:spAutoFit/>
          </a:bodyPr>
          <a:lstStyle/>
          <a:p>
            <a:pPr algn="ctr">
              <a:buNone/>
            </a:pPr>
            <a:r>
              <a:rPr lang="ar-SY" sz="3200" dirty="0" smtClean="0">
                <a:cs typeface="Muna Black" pitchFamily="2" charset="-78"/>
              </a:rPr>
              <a:t>الضخ كمنتجات خزينة</a:t>
            </a:r>
            <a:endParaRPr lang="ar-SY" sz="3200" dirty="0">
              <a:cs typeface="Muna Black" pitchFamily="2" charset="-78"/>
            </a:endParaRPr>
          </a:p>
        </p:txBody>
      </p:sp>
      <p:sp>
        <p:nvSpPr>
          <p:cNvPr id="47" name="مربع نص 46"/>
          <p:cNvSpPr txBox="1"/>
          <p:nvPr/>
        </p:nvSpPr>
        <p:spPr>
          <a:xfrm>
            <a:off x="4857784" y="4071942"/>
            <a:ext cx="4000496" cy="584775"/>
          </a:xfrm>
          <a:prstGeom prst="rect">
            <a:avLst/>
          </a:prstGeom>
          <a:noFill/>
        </p:spPr>
        <p:txBody>
          <a:bodyPr wrap="square" rtlCol="1" anchor="ctr">
            <a:spAutoFit/>
          </a:bodyPr>
          <a:lstStyle/>
          <a:p>
            <a:pPr algn="ctr">
              <a:buNone/>
            </a:pPr>
            <a:r>
              <a:rPr lang="ar-SY" sz="3200" dirty="0" smtClean="0">
                <a:cs typeface="Muna Black" pitchFamily="2" charset="-78"/>
              </a:rPr>
              <a:t>الضخ كاستثمارات</a:t>
            </a:r>
            <a:endParaRPr lang="ar-SY" sz="3200" dirty="0">
              <a:cs typeface="Muna Black" pitchFamily="2" charset="-78"/>
            </a:endParaRPr>
          </a:p>
        </p:txBody>
      </p:sp>
      <p:sp>
        <p:nvSpPr>
          <p:cNvPr id="48" name="مربع نص 47"/>
          <p:cNvSpPr txBox="1"/>
          <p:nvPr/>
        </p:nvSpPr>
        <p:spPr>
          <a:xfrm>
            <a:off x="241476" y="4071942"/>
            <a:ext cx="3786214" cy="584775"/>
          </a:xfrm>
          <a:prstGeom prst="rect">
            <a:avLst/>
          </a:prstGeom>
          <a:noFill/>
        </p:spPr>
        <p:txBody>
          <a:bodyPr wrap="square" rtlCol="1" anchor="ctr">
            <a:spAutoFit/>
          </a:bodyPr>
          <a:lstStyle/>
          <a:p>
            <a:pPr algn="ctr">
              <a:buNone/>
            </a:pPr>
            <a:r>
              <a:rPr lang="ar-SY" sz="3200" dirty="0" smtClean="0">
                <a:cs typeface="Muna Black" pitchFamily="2" charset="-78"/>
              </a:rPr>
              <a:t>الضخ كوساطة مالية</a:t>
            </a:r>
            <a:endParaRPr lang="ar-SY" sz="3200" dirty="0">
              <a:cs typeface="Muna Black" pitchFamily="2" charset="-78"/>
            </a:endParaRPr>
          </a:p>
        </p:txBody>
      </p:sp>
      <p:cxnSp>
        <p:nvCxnSpPr>
          <p:cNvPr id="50" name="رابط كسهم مستقيم 49"/>
          <p:cNvCxnSpPr/>
          <p:nvPr/>
        </p:nvCxnSpPr>
        <p:spPr bwMode="auto">
          <a:xfrm>
            <a:off x="4786314" y="1570787"/>
            <a:ext cx="2035983" cy="64294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52" name="رابط كسهم مستقيم 51"/>
          <p:cNvCxnSpPr/>
          <p:nvPr/>
        </p:nvCxnSpPr>
        <p:spPr bwMode="auto">
          <a:xfrm rot="10800000" flipV="1">
            <a:off x="2464582" y="1570786"/>
            <a:ext cx="2321733" cy="64294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58" name="مستطيل مستدير الزوايا 57"/>
          <p:cNvSpPr/>
          <p:nvPr/>
        </p:nvSpPr>
        <p:spPr bwMode="auto">
          <a:xfrm>
            <a:off x="428596" y="2000240"/>
            <a:ext cx="8286808" cy="1214446"/>
          </a:xfrm>
          <a:prstGeom prst="roundRect">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none" lIns="91440" tIns="45720" rIns="91440" bIns="45720" numCol="1" rtlCol="1" anchor="ctr" anchorCtr="0" compatLnSpc="1">
            <a:prstTxWarp prst="textNoShape">
              <a:avLst/>
            </a:prstTxWarp>
            <a:spAutoFit/>
          </a:bodyPr>
          <a:lstStyle/>
          <a:p>
            <a:pPr marL="0" marR="0" indent="0" algn="r" defTabSz="914400" rtl="1" eaLnBrk="1" fontAlgn="base" latinLnBrk="0" hangingPunct="1">
              <a:lnSpc>
                <a:spcPct val="100000"/>
              </a:lnSpc>
              <a:spcBef>
                <a:spcPct val="0"/>
              </a:spcBef>
              <a:spcAft>
                <a:spcPct val="0"/>
              </a:spcAft>
              <a:buClrTx/>
              <a:buSzTx/>
              <a:buFontTx/>
              <a:buChar char="•"/>
              <a:tabLst/>
            </a:pPr>
            <a:endParaRPr kumimoji="0" lang="ar-SY" sz="2400" b="0" i="0" u="none" strike="noStrike" cap="none" normalizeH="0" baseline="0" smtClean="0">
              <a:ln>
                <a:noFill/>
              </a:ln>
              <a:solidFill>
                <a:schemeClr val="tx1"/>
              </a:solidFill>
              <a:effectLst/>
              <a:latin typeface="Arial" charset="0"/>
              <a:cs typeface="Traditional Arabic" pitchFamily="2" charset="-78"/>
            </a:endParaRPr>
          </a:p>
        </p:txBody>
      </p:sp>
      <p:grpSp>
        <p:nvGrpSpPr>
          <p:cNvPr id="66" name="مجموعة 65"/>
          <p:cNvGrpSpPr/>
          <p:nvPr/>
        </p:nvGrpSpPr>
        <p:grpSpPr>
          <a:xfrm>
            <a:off x="2143108" y="3214686"/>
            <a:ext cx="4700954" cy="786612"/>
            <a:chOff x="2143108" y="3214686"/>
            <a:chExt cx="4700954" cy="786612"/>
          </a:xfrm>
        </p:grpSpPr>
        <p:cxnSp>
          <p:nvCxnSpPr>
            <p:cNvPr id="60" name="رابط مستقيم 59"/>
            <p:cNvCxnSpPr/>
            <p:nvPr/>
          </p:nvCxnSpPr>
          <p:spPr bwMode="auto">
            <a:xfrm rot="5400000">
              <a:off x="4394199" y="3392487"/>
              <a:ext cx="35719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2" name="رابط مستقيم 61"/>
            <p:cNvCxnSpPr/>
            <p:nvPr/>
          </p:nvCxnSpPr>
          <p:spPr bwMode="auto">
            <a:xfrm>
              <a:off x="2143108" y="3571876"/>
              <a:ext cx="469367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4" name="رابط كسهم مستقيم 63"/>
            <p:cNvCxnSpPr/>
            <p:nvPr/>
          </p:nvCxnSpPr>
          <p:spPr bwMode="auto">
            <a:xfrm rot="5400000">
              <a:off x="6628954" y="3786190"/>
              <a:ext cx="428628"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5" name="رابط كسهم مستقيم 64"/>
            <p:cNvCxnSpPr/>
            <p:nvPr/>
          </p:nvCxnSpPr>
          <p:spPr bwMode="auto">
            <a:xfrm rot="5400000">
              <a:off x="1929588" y="3785396"/>
              <a:ext cx="428628"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
        <p:nvSpPr>
          <p:cNvPr id="67" name="مربع نص 66"/>
          <p:cNvSpPr txBox="1"/>
          <p:nvPr/>
        </p:nvSpPr>
        <p:spPr>
          <a:xfrm>
            <a:off x="0" y="4643446"/>
            <a:ext cx="4071934" cy="830997"/>
          </a:xfrm>
          <a:prstGeom prst="rect">
            <a:avLst/>
          </a:prstGeom>
          <a:noFill/>
        </p:spPr>
        <p:txBody>
          <a:bodyPr wrap="square" rtlCol="1" anchor="ctr">
            <a:spAutoFit/>
          </a:bodyPr>
          <a:lstStyle/>
          <a:p>
            <a:pPr algn="just"/>
            <a:r>
              <a:rPr lang="ar-SY" dirty="0" smtClean="0">
                <a:solidFill>
                  <a:srgbClr val="FF0000"/>
                </a:solidFill>
                <a:latin typeface="ae_AlArabiya" pitchFamily="18" charset="-78"/>
                <a:cs typeface="ae_AlArabiya" pitchFamily="18" charset="-78"/>
              </a:rPr>
              <a:t>تؤذي الاقتصاد الكلي بالمدى الطويل</a:t>
            </a:r>
          </a:p>
          <a:p>
            <a:pPr algn="just"/>
            <a:r>
              <a:rPr lang="ar-SY" dirty="0" smtClean="0">
                <a:solidFill>
                  <a:srgbClr val="FF0000"/>
                </a:solidFill>
                <a:latin typeface="ae_AlArabiya" pitchFamily="18" charset="-78"/>
                <a:cs typeface="ae_AlArabiya" pitchFamily="18" charset="-78"/>
              </a:rPr>
              <a:t>ثم تؤذي المؤسسات المالية نفسها</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ربع نص 42"/>
          <p:cNvSpPr txBox="1"/>
          <p:nvPr/>
        </p:nvSpPr>
        <p:spPr>
          <a:xfrm>
            <a:off x="2357422" y="500042"/>
            <a:ext cx="4786346" cy="707886"/>
          </a:xfrm>
          <a:prstGeom prst="rect">
            <a:avLst/>
          </a:prstGeom>
          <a:noFill/>
          <a:effectLst>
            <a:outerShdw blurRad="50800" dist="38100" dir="18900000" algn="bl" rotWithShape="0">
              <a:prstClr val="black">
                <a:alpha val="40000"/>
              </a:prstClr>
            </a:outerShdw>
          </a:effectLst>
        </p:spPr>
        <p:txBody>
          <a:bodyPr wrap="square" rtlCol="1" anchor="ctr">
            <a:spAutoFit/>
          </a:bodyPr>
          <a:lstStyle/>
          <a:p>
            <a:pPr algn="ctr">
              <a:buNone/>
            </a:pPr>
            <a:r>
              <a:rPr lang="ar-SY" sz="4000" dirty="0" smtClean="0">
                <a:cs typeface="Muna Black" pitchFamily="2" charset="-78"/>
              </a:rPr>
              <a:t>منتجات الوساطة المالية</a:t>
            </a:r>
            <a:endParaRPr lang="ar-SY" sz="4000" dirty="0">
              <a:cs typeface="Muna Black" pitchFamily="2" charset="-78"/>
            </a:endParaRPr>
          </a:p>
        </p:txBody>
      </p:sp>
      <p:sp>
        <p:nvSpPr>
          <p:cNvPr id="17" name="مستطيل مستدير الزوايا 16"/>
          <p:cNvSpPr/>
          <p:nvPr/>
        </p:nvSpPr>
        <p:spPr bwMode="auto">
          <a:xfrm>
            <a:off x="3571868" y="1470355"/>
            <a:ext cx="2571768" cy="646986"/>
          </a:xfrm>
          <a:prstGeom prst="roundRect">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1" anchor="ctr"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None/>
              <a:tabLst/>
            </a:pPr>
            <a:r>
              <a:rPr lang="ar-SY" sz="3200" dirty="0" smtClean="0">
                <a:cs typeface="Muna Black" pitchFamily="2" charset="-78"/>
              </a:rPr>
              <a:t>التورق</a:t>
            </a:r>
          </a:p>
        </p:txBody>
      </p:sp>
      <p:sp>
        <p:nvSpPr>
          <p:cNvPr id="18" name="مستطيل مستدير الزوايا 17"/>
          <p:cNvSpPr/>
          <p:nvPr/>
        </p:nvSpPr>
        <p:spPr bwMode="auto">
          <a:xfrm>
            <a:off x="3571868" y="2184735"/>
            <a:ext cx="2571768" cy="646986"/>
          </a:xfrm>
          <a:prstGeom prst="roundRect">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1" anchor="ctr"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None/>
              <a:tabLst/>
            </a:pPr>
            <a:r>
              <a:rPr lang="ar-SY" sz="3200" dirty="0" smtClean="0">
                <a:cs typeface="Muna Black" pitchFamily="2" charset="-78"/>
              </a:rPr>
              <a:t>العينة</a:t>
            </a:r>
          </a:p>
        </p:txBody>
      </p:sp>
      <p:sp>
        <p:nvSpPr>
          <p:cNvPr id="19" name="مستطيل مستدير الزوايا 18"/>
          <p:cNvSpPr/>
          <p:nvPr/>
        </p:nvSpPr>
        <p:spPr bwMode="auto">
          <a:xfrm>
            <a:off x="3571868" y="2899115"/>
            <a:ext cx="2571768" cy="646986"/>
          </a:xfrm>
          <a:prstGeom prst="roundRect">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1" anchor="ctr"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None/>
              <a:tabLst/>
            </a:pPr>
            <a:r>
              <a:rPr lang="ar-SY" sz="3200" dirty="0" smtClean="0">
                <a:cs typeface="Muna Black" pitchFamily="2" charset="-78"/>
              </a:rPr>
              <a:t>تبادل القروض</a:t>
            </a:r>
          </a:p>
        </p:txBody>
      </p:sp>
      <p:sp>
        <p:nvSpPr>
          <p:cNvPr id="20" name="مستطيل مستدير الزوايا 19"/>
          <p:cNvSpPr/>
          <p:nvPr/>
        </p:nvSpPr>
        <p:spPr bwMode="auto">
          <a:xfrm>
            <a:off x="3571868" y="3613495"/>
            <a:ext cx="2571768" cy="646986"/>
          </a:xfrm>
          <a:prstGeom prst="roundRect">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1" anchor="ctr"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None/>
              <a:tabLst/>
            </a:pPr>
            <a:r>
              <a:rPr lang="ar-SY" sz="3200" dirty="0" smtClean="0">
                <a:cs typeface="Muna Black" pitchFamily="2" charset="-78"/>
              </a:rPr>
              <a:t>المرابحة للآمر</a:t>
            </a:r>
          </a:p>
        </p:txBody>
      </p:sp>
      <p:sp>
        <p:nvSpPr>
          <p:cNvPr id="21" name="مربع نص 20"/>
          <p:cNvSpPr txBox="1"/>
          <p:nvPr/>
        </p:nvSpPr>
        <p:spPr>
          <a:xfrm>
            <a:off x="0" y="2627651"/>
            <a:ext cx="2928894" cy="707886"/>
          </a:xfrm>
          <a:prstGeom prst="rect">
            <a:avLst/>
          </a:prstGeom>
          <a:noFill/>
        </p:spPr>
        <p:txBody>
          <a:bodyPr wrap="square" rtlCol="1" anchor="ctr">
            <a:spAutoFit/>
          </a:bodyPr>
          <a:lstStyle/>
          <a:p>
            <a:pPr>
              <a:buNone/>
            </a:pPr>
            <a:r>
              <a:rPr lang="ar-SY" sz="2000" dirty="0" smtClean="0">
                <a:cs typeface="Muna Black" pitchFamily="2" charset="-78"/>
              </a:rPr>
              <a:t>كشراء سيارة من شخص وبيعها لآخر</a:t>
            </a:r>
            <a:endParaRPr lang="ar-SY" sz="2000" dirty="0">
              <a:cs typeface="Muna Black" pitchFamily="2" charset="-78"/>
            </a:endParaRPr>
          </a:p>
        </p:txBody>
      </p:sp>
      <p:grpSp>
        <p:nvGrpSpPr>
          <p:cNvPr id="23" name="مجموعة 22"/>
          <p:cNvGrpSpPr/>
          <p:nvPr/>
        </p:nvGrpSpPr>
        <p:grpSpPr>
          <a:xfrm rot="5400000">
            <a:off x="2329077" y="3570402"/>
            <a:ext cx="1814295" cy="614597"/>
            <a:chOff x="2143108" y="3214686"/>
            <a:chExt cx="4700954" cy="786612"/>
          </a:xfrm>
        </p:grpSpPr>
        <p:cxnSp>
          <p:nvCxnSpPr>
            <p:cNvPr id="24" name="رابط مستقيم 23"/>
            <p:cNvCxnSpPr/>
            <p:nvPr/>
          </p:nvCxnSpPr>
          <p:spPr bwMode="auto">
            <a:xfrm rot="5400000">
              <a:off x="4394199" y="3392487"/>
              <a:ext cx="35719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 name="رابط مستقيم 24"/>
            <p:cNvCxnSpPr/>
            <p:nvPr/>
          </p:nvCxnSpPr>
          <p:spPr bwMode="auto">
            <a:xfrm>
              <a:off x="2143108" y="3571876"/>
              <a:ext cx="469367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6" name="رابط كسهم مستقيم 25"/>
            <p:cNvCxnSpPr/>
            <p:nvPr/>
          </p:nvCxnSpPr>
          <p:spPr bwMode="auto">
            <a:xfrm rot="5400000">
              <a:off x="6628954" y="3786190"/>
              <a:ext cx="428628"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7" name="رابط كسهم مستقيم 26"/>
            <p:cNvCxnSpPr/>
            <p:nvPr/>
          </p:nvCxnSpPr>
          <p:spPr bwMode="auto">
            <a:xfrm rot="5400000">
              <a:off x="1929588" y="3785396"/>
              <a:ext cx="428628"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
        <p:nvSpPr>
          <p:cNvPr id="28" name="مربع نص 27"/>
          <p:cNvSpPr txBox="1"/>
          <p:nvPr/>
        </p:nvSpPr>
        <p:spPr>
          <a:xfrm>
            <a:off x="0" y="4413601"/>
            <a:ext cx="2928894" cy="1015663"/>
          </a:xfrm>
          <a:prstGeom prst="rect">
            <a:avLst/>
          </a:prstGeom>
          <a:noFill/>
        </p:spPr>
        <p:txBody>
          <a:bodyPr wrap="square" rtlCol="1" anchor="ctr">
            <a:spAutoFit/>
          </a:bodyPr>
          <a:lstStyle/>
          <a:p>
            <a:pPr>
              <a:buNone/>
            </a:pPr>
            <a:r>
              <a:rPr lang="ar-SY" sz="2000" dirty="0" smtClean="0">
                <a:cs typeface="Muna Black" pitchFamily="2" charset="-78"/>
              </a:rPr>
              <a:t>كشراء رأس مطحنة إسمنت وبيعها بوعد ملزم لزبون لنقل المخاطر إليه</a:t>
            </a:r>
            <a:endParaRPr lang="ar-SY" sz="2000" dirty="0">
              <a:cs typeface="Muna Black" pitchFamily="2" charset="-78"/>
            </a:endParaRPr>
          </a:p>
        </p:txBody>
      </p:sp>
      <p:sp>
        <p:nvSpPr>
          <p:cNvPr id="29" name="الرمز &quot;ممنوع&quot; 28"/>
          <p:cNvSpPr/>
          <p:nvPr/>
        </p:nvSpPr>
        <p:spPr bwMode="auto">
          <a:xfrm>
            <a:off x="928662" y="3041991"/>
            <a:ext cx="928694" cy="85725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ctr" anchorCtr="0" compatLnSpc="1">
            <a:prstTxWarp prst="textNoShape">
              <a:avLst/>
            </a:prstTxWarp>
            <a:noAutofit/>
          </a:bodyPr>
          <a:lstStyle/>
          <a:p>
            <a:pPr marL="0" marR="0" indent="0" algn="r" defTabSz="914400" rtl="1" eaLnBrk="1" fontAlgn="base" latinLnBrk="0" hangingPunct="1">
              <a:lnSpc>
                <a:spcPct val="100000"/>
              </a:lnSpc>
              <a:spcBef>
                <a:spcPct val="0"/>
              </a:spcBef>
              <a:spcAft>
                <a:spcPct val="0"/>
              </a:spcAft>
              <a:buClrTx/>
              <a:buSzTx/>
              <a:buFontTx/>
              <a:buChar char="•"/>
              <a:tabLst/>
            </a:pPr>
            <a:endParaRPr kumimoji="0" lang="ar-SY" sz="2400" b="0" i="0" u="none" strike="noStrike" cap="none" normalizeH="0" baseline="0" smtClean="0">
              <a:ln>
                <a:noFill/>
              </a:ln>
              <a:solidFill>
                <a:schemeClr val="tx1"/>
              </a:solidFill>
              <a:effectLst/>
              <a:latin typeface="Arial" charset="0"/>
              <a:cs typeface="Traditional Arabic" pitchFamily="2" charset="-78"/>
            </a:endParaRPr>
          </a:p>
        </p:txBody>
      </p:sp>
      <p:sp>
        <p:nvSpPr>
          <p:cNvPr id="31" name="مستطيل 30"/>
          <p:cNvSpPr/>
          <p:nvPr/>
        </p:nvSpPr>
        <p:spPr>
          <a:xfrm>
            <a:off x="494700" y="4642033"/>
            <a:ext cx="1219780" cy="2215991"/>
          </a:xfrm>
          <a:prstGeom prst="rect">
            <a:avLst/>
          </a:prstGeom>
        </p:spPr>
        <p:txBody>
          <a:bodyPr wrap="square">
            <a:spAutoFit/>
          </a:bodyPr>
          <a:lstStyle/>
          <a:p>
            <a:pPr lvl="0" algn="ctr">
              <a:buNone/>
            </a:pPr>
            <a:r>
              <a:rPr lang="en-US" sz="13800" dirty="0" smtClean="0">
                <a:solidFill>
                  <a:srgbClr val="006600"/>
                </a:solidFill>
                <a:latin typeface="Calibri" pitchFamily="34" charset="0"/>
                <a:ea typeface="Calibri" pitchFamily="34" charset="0"/>
                <a:cs typeface="Arial" pitchFamily="34" charset="0"/>
                <a:sym typeface="Wingdings 2" pitchFamily="18" charset="2"/>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38" name="Group 26"/>
          <p:cNvGrpSpPr>
            <a:grpSpLocks/>
          </p:cNvGrpSpPr>
          <p:nvPr/>
        </p:nvGrpSpPr>
        <p:grpSpPr bwMode="auto">
          <a:xfrm>
            <a:off x="571472" y="5627700"/>
            <a:ext cx="8215311" cy="1014037"/>
            <a:chOff x="385" y="3577"/>
            <a:chExt cx="5175" cy="219"/>
          </a:xfrm>
        </p:grpSpPr>
        <p:sp>
          <p:nvSpPr>
            <p:cNvPr id="166915" name="Rectangle 3"/>
            <p:cNvSpPr>
              <a:spLocks noChangeArrowheads="1"/>
            </p:cNvSpPr>
            <p:nvPr/>
          </p:nvSpPr>
          <p:spPr bwMode="auto">
            <a:xfrm>
              <a:off x="3000" y="3577"/>
              <a:ext cx="2560" cy="216"/>
            </a:xfrm>
            <a:prstGeom prst="rect">
              <a:avLst/>
            </a:prstGeom>
            <a:noFill/>
            <a:ln w="9525">
              <a:noFill/>
              <a:miter lim="800000"/>
              <a:headEnd/>
              <a:tailEnd/>
            </a:ln>
          </p:spPr>
          <p:txBody>
            <a:bodyPr anchor="ctr"/>
            <a:lstStyle/>
            <a:p>
              <a:pPr algn="ctr">
                <a:buFontTx/>
                <a:buNone/>
              </a:pPr>
              <a:r>
                <a:rPr lang="ar-SY" sz="1800" b="1" dirty="0" smtClean="0">
                  <a:latin typeface="Times New Roman" pitchFamily="18" charset="0"/>
                  <a:cs typeface="Times New Roman" pitchFamily="18" charset="0"/>
                </a:rPr>
                <a:t>تلعب دور الوسيط المالي </a:t>
              </a:r>
            </a:p>
            <a:p>
              <a:pPr algn="ctr">
                <a:buFontTx/>
                <a:buNone/>
              </a:pPr>
              <a:r>
                <a:rPr lang="ar-SY" sz="1800" b="1" dirty="0" smtClean="0">
                  <a:latin typeface="Times New Roman" pitchFamily="18" charset="0"/>
                  <a:cs typeface="Times New Roman" pitchFamily="18" charset="0"/>
                </a:rPr>
                <a:t>بين العرض والطلب على النقود في السوق</a:t>
              </a:r>
            </a:p>
            <a:p>
              <a:pPr algn="ctr">
                <a:buFontTx/>
                <a:buNone/>
              </a:pPr>
              <a:r>
                <a:rPr lang="ar-SY" sz="1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ربط </a:t>
              </a:r>
              <a:r>
                <a:rPr lang="ar-SY"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غير مباشر عن طريق التحكم بسعر الفائدة</a:t>
              </a:r>
              <a:endParaRPr lang="en-US" sz="2800" dirty="0">
                <a:solidFill>
                  <a:srgbClr val="FF0000"/>
                </a:solidFill>
                <a:effectLst>
                  <a:outerShdw blurRad="38100" dist="38100" dir="2700000" algn="tl">
                    <a:srgbClr val="000000">
                      <a:alpha val="43137"/>
                    </a:srgbClr>
                  </a:outerShdw>
                </a:effectLst>
                <a:cs typeface="Arial" charset="0"/>
              </a:endParaRPr>
            </a:p>
          </p:txBody>
        </p:sp>
        <p:sp>
          <p:nvSpPr>
            <p:cNvPr id="166923" name="Rectangle 11"/>
            <p:cNvSpPr>
              <a:spLocks noChangeArrowheads="1"/>
            </p:cNvSpPr>
            <p:nvPr/>
          </p:nvSpPr>
          <p:spPr bwMode="auto">
            <a:xfrm>
              <a:off x="385" y="3580"/>
              <a:ext cx="2385" cy="216"/>
            </a:xfrm>
            <a:prstGeom prst="rect">
              <a:avLst/>
            </a:prstGeom>
            <a:noFill/>
            <a:ln w="9525">
              <a:noFill/>
              <a:miter lim="800000"/>
              <a:headEnd/>
              <a:tailEnd/>
            </a:ln>
          </p:spPr>
          <p:txBody>
            <a:bodyPr/>
            <a:lstStyle/>
            <a:p>
              <a:pPr algn="ctr">
                <a:buFontTx/>
                <a:buNone/>
              </a:pPr>
              <a:r>
                <a:rPr lang="ar-SY" sz="1800" b="1" dirty="0" smtClean="0">
                  <a:latin typeface="Times New Roman" pitchFamily="18" charset="0"/>
                  <a:cs typeface="Times New Roman" pitchFamily="18" charset="0"/>
                </a:rPr>
                <a:t>يجب أن تلعب دور المستثمر الحقيقي </a:t>
              </a:r>
            </a:p>
            <a:p>
              <a:pPr algn="ctr">
                <a:buNone/>
              </a:pPr>
              <a:r>
                <a:rPr lang="ar-SY" sz="1800" b="1" dirty="0" smtClean="0">
                  <a:latin typeface="Times New Roman" pitchFamily="18" charset="0"/>
                  <a:cs typeface="Times New Roman" pitchFamily="18" charset="0"/>
                </a:rPr>
                <a:t>بين العرض والطلب على النقود في السوق</a:t>
              </a:r>
            </a:p>
            <a:p>
              <a:pPr algn="ctr">
                <a:buFontTx/>
                <a:buNone/>
              </a:pPr>
              <a:r>
                <a:rPr lang="ar-SY" sz="1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ربط </a:t>
              </a:r>
              <a:r>
                <a:rPr lang="ar-SY"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مباشر عن طريق الاستثمار المباشر</a:t>
              </a:r>
              <a:endParaRPr lang="en-US" sz="2800" dirty="0">
                <a:solidFill>
                  <a:srgbClr val="FF0000"/>
                </a:solidFill>
                <a:effectLst>
                  <a:outerShdw blurRad="38100" dist="38100" dir="2700000" algn="tl">
                    <a:srgbClr val="000000">
                      <a:alpha val="43137"/>
                    </a:srgbClr>
                  </a:outerShdw>
                </a:effectLst>
                <a:cs typeface="Arial" charset="0"/>
              </a:endParaRPr>
            </a:p>
          </p:txBody>
        </p:sp>
      </p:grpSp>
      <p:grpSp>
        <p:nvGrpSpPr>
          <p:cNvPr id="166937" name="Group 25"/>
          <p:cNvGrpSpPr>
            <a:grpSpLocks/>
          </p:cNvGrpSpPr>
          <p:nvPr/>
        </p:nvGrpSpPr>
        <p:grpSpPr bwMode="auto">
          <a:xfrm>
            <a:off x="500034" y="2060575"/>
            <a:ext cx="4044980" cy="3324225"/>
            <a:chOff x="521" y="1298"/>
            <a:chExt cx="2086" cy="2094"/>
          </a:xfrm>
        </p:grpSpPr>
        <p:grpSp>
          <p:nvGrpSpPr>
            <p:cNvPr id="166917" name="Group 5"/>
            <p:cNvGrpSpPr>
              <a:grpSpLocks/>
            </p:cNvGrpSpPr>
            <p:nvPr/>
          </p:nvGrpSpPr>
          <p:grpSpPr bwMode="auto">
            <a:xfrm>
              <a:off x="521" y="1661"/>
              <a:ext cx="2086" cy="1731"/>
              <a:chOff x="868" y="1661"/>
              <a:chExt cx="1584" cy="1368"/>
            </a:xfrm>
          </p:grpSpPr>
          <p:sp>
            <p:nvSpPr>
              <p:cNvPr id="166918" name="Freeform 6"/>
              <p:cNvSpPr>
                <a:spLocks/>
              </p:cNvSpPr>
              <p:nvPr/>
            </p:nvSpPr>
            <p:spPr bwMode="auto">
              <a:xfrm rot="10476027">
                <a:off x="868" y="1661"/>
                <a:ext cx="1584" cy="1368"/>
              </a:xfrm>
              <a:custGeom>
                <a:avLst/>
                <a:gdLst/>
                <a:ahLst/>
                <a:cxnLst>
                  <a:cxn ang="0">
                    <a:pos x="330" y="454"/>
                  </a:cxn>
                  <a:cxn ang="0">
                    <a:pos x="443" y="349"/>
                  </a:cxn>
                  <a:cxn ang="0">
                    <a:pos x="688" y="192"/>
                  </a:cxn>
                  <a:cxn ang="0">
                    <a:pos x="1158" y="122"/>
                  </a:cxn>
                  <a:cxn ang="0">
                    <a:pos x="1440" y="105"/>
                  </a:cxn>
                  <a:cxn ang="0">
                    <a:pos x="1985" y="0"/>
                  </a:cxn>
                  <a:cxn ang="0">
                    <a:pos x="2586" y="35"/>
                  </a:cxn>
                  <a:cxn ang="0">
                    <a:pos x="3000" y="209"/>
                  </a:cxn>
                  <a:cxn ang="0">
                    <a:pos x="3394" y="401"/>
                  </a:cxn>
                  <a:cxn ang="0">
                    <a:pos x="3582" y="541"/>
                  </a:cxn>
                  <a:cxn ang="0">
                    <a:pos x="3885" y="1326"/>
                  </a:cxn>
                  <a:cxn ang="0">
                    <a:pos x="3960" y="1570"/>
                  </a:cxn>
                  <a:cxn ang="0">
                    <a:pos x="3828" y="1989"/>
                  </a:cxn>
                  <a:cxn ang="0">
                    <a:pos x="3565" y="2356"/>
                  </a:cxn>
                  <a:cxn ang="0">
                    <a:pos x="3433" y="2495"/>
                  </a:cxn>
                  <a:cxn ang="0">
                    <a:pos x="3149" y="2739"/>
                  </a:cxn>
                  <a:cxn ang="0">
                    <a:pos x="2848" y="3001"/>
                  </a:cxn>
                  <a:cxn ang="0">
                    <a:pos x="2547" y="3158"/>
                  </a:cxn>
                  <a:cxn ang="0">
                    <a:pos x="2114" y="3315"/>
                  </a:cxn>
                  <a:cxn ang="0">
                    <a:pos x="1647" y="3420"/>
                  </a:cxn>
                  <a:cxn ang="0">
                    <a:pos x="763" y="3246"/>
                  </a:cxn>
                  <a:cxn ang="0">
                    <a:pos x="330" y="2739"/>
                  </a:cxn>
                  <a:cxn ang="0">
                    <a:pos x="102" y="2042"/>
                  </a:cxn>
                  <a:cxn ang="0">
                    <a:pos x="158" y="1239"/>
                  </a:cxn>
                  <a:cxn ang="0">
                    <a:pos x="330" y="454"/>
                  </a:cxn>
                </a:cxnLst>
                <a:rect l="0" t="0" r="r" b="b"/>
                <a:pathLst>
                  <a:path w="3960" h="3420">
                    <a:moveTo>
                      <a:pt x="330" y="454"/>
                    </a:moveTo>
                    <a:cubicBezTo>
                      <a:pt x="344" y="406"/>
                      <a:pt x="405" y="384"/>
                      <a:pt x="443" y="349"/>
                    </a:cubicBezTo>
                    <a:cubicBezTo>
                      <a:pt x="516" y="282"/>
                      <a:pt x="588" y="215"/>
                      <a:pt x="688" y="192"/>
                    </a:cubicBezTo>
                    <a:cubicBezTo>
                      <a:pt x="842" y="97"/>
                      <a:pt x="927" y="135"/>
                      <a:pt x="1158" y="122"/>
                    </a:cubicBezTo>
                    <a:cubicBezTo>
                      <a:pt x="1252" y="117"/>
                      <a:pt x="1346" y="111"/>
                      <a:pt x="1440" y="105"/>
                    </a:cubicBezTo>
                    <a:cubicBezTo>
                      <a:pt x="1622" y="71"/>
                      <a:pt x="1803" y="28"/>
                      <a:pt x="1985" y="0"/>
                    </a:cubicBezTo>
                    <a:cubicBezTo>
                      <a:pt x="2136" y="6"/>
                      <a:pt x="2402" y="1"/>
                      <a:pt x="2586" y="35"/>
                    </a:cubicBezTo>
                    <a:cubicBezTo>
                      <a:pt x="2755" y="70"/>
                      <a:pt x="2865" y="148"/>
                      <a:pt x="3000" y="209"/>
                    </a:cubicBezTo>
                    <a:cubicBezTo>
                      <a:pt x="3097" y="256"/>
                      <a:pt x="3297" y="346"/>
                      <a:pt x="3394" y="401"/>
                    </a:cubicBezTo>
                    <a:cubicBezTo>
                      <a:pt x="3412" y="415"/>
                      <a:pt x="3567" y="526"/>
                      <a:pt x="3582" y="541"/>
                    </a:cubicBezTo>
                    <a:cubicBezTo>
                      <a:pt x="3664" y="695"/>
                      <a:pt x="3822" y="1155"/>
                      <a:pt x="3885" y="1326"/>
                    </a:cubicBezTo>
                    <a:cubicBezTo>
                      <a:pt x="3901" y="1415"/>
                      <a:pt x="3930" y="1485"/>
                      <a:pt x="3960" y="1570"/>
                    </a:cubicBezTo>
                    <a:cubicBezTo>
                      <a:pt x="3944" y="1757"/>
                      <a:pt x="3944" y="1846"/>
                      <a:pt x="3828" y="1989"/>
                    </a:cubicBezTo>
                    <a:cubicBezTo>
                      <a:pt x="3774" y="2140"/>
                      <a:pt x="3674" y="2240"/>
                      <a:pt x="3565" y="2356"/>
                    </a:cubicBezTo>
                    <a:cubicBezTo>
                      <a:pt x="3466" y="2460"/>
                      <a:pt x="3616" y="2357"/>
                      <a:pt x="3433" y="2495"/>
                    </a:cubicBezTo>
                    <a:cubicBezTo>
                      <a:pt x="3328" y="2575"/>
                      <a:pt x="3270" y="2684"/>
                      <a:pt x="3149" y="2739"/>
                    </a:cubicBezTo>
                    <a:cubicBezTo>
                      <a:pt x="3052" y="2823"/>
                      <a:pt x="2948" y="2931"/>
                      <a:pt x="2848" y="3001"/>
                    </a:cubicBezTo>
                    <a:cubicBezTo>
                      <a:pt x="2770" y="3044"/>
                      <a:pt x="2624" y="3114"/>
                      <a:pt x="2547" y="3158"/>
                    </a:cubicBezTo>
                    <a:cubicBezTo>
                      <a:pt x="2425" y="3210"/>
                      <a:pt x="2264" y="3271"/>
                      <a:pt x="2114" y="3315"/>
                    </a:cubicBezTo>
                    <a:cubicBezTo>
                      <a:pt x="2024" y="3338"/>
                      <a:pt x="1838" y="3405"/>
                      <a:pt x="1647" y="3420"/>
                    </a:cubicBezTo>
                    <a:cubicBezTo>
                      <a:pt x="1422" y="3408"/>
                      <a:pt x="982" y="3360"/>
                      <a:pt x="763" y="3246"/>
                    </a:cubicBezTo>
                    <a:cubicBezTo>
                      <a:pt x="656" y="3135"/>
                      <a:pt x="440" y="2940"/>
                      <a:pt x="330" y="2739"/>
                    </a:cubicBezTo>
                    <a:cubicBezTo>
                      <a:pt x="361" y="2054"/>
                      <a:pt x="0" y="2325"/>
                      <a:pt x="102" y="2042"/>
                    </a:cubicBezTo>
                    <a:cubicBezTo>
                      <a:pt x="73" y="1792"/>
                      <a:pt x="126" y="1437"/>
                      <a:pt x="158" y="1239"/>
                    </a:cubicBezTo>
                    <a:cubicBezTo>
                      <a:pt x="196" y="974"/>
                      <a:pt x="283" y="602"/>
                      <a:pt x="330" y="454"/>
                    </a:cubicBezTo>
                    <a:close/>
                  </a:path>
                </a:pathLst>
              </a:custGeom>
              <a:gradFill rotWithShape="1">
                <a:gsLst>
                  <a:gs pos="0">
                    <a:srgbClr val="FFFFFF">
                      <a:gamma/>
                      <a:shade val="46275"/>
                      <a:invGamma/>
                    </a:srgbClr>
                  </a:gs>
                  <a:gs pos="50000">
                    <a:srgbClr val="FFFFFF"/>
                  </a:gs>
                  <a:gs pos="100000">
                    <a:srgbClr val="FFFFFF">
                      <a:gamma/>
                      <a:shade val="46275"/>
                      <a:invGamma/>
                    </a:srgbClr>
                  </a:gs>
                </a:gsLst>
                <a:lin ang="0" scaled="1"/>
              </a:gradFill>
              <a:ln w="19050" cap="flat" cmpd="sng">
                <a:solidFill>
                  <a:srgbClr val="000000"/>
                </a:solidFill>
                <a:prstDash val="lgDash"/>
                <a:round/>
                <a:headEnd/>
                <a:tailEnd/>
              </a:ln>
            </p:spPr>
            <p:txBody>
              <a:bodyPr/>
              <a:lstStyle/>
              <a:p>
                <a:endParaRPr lang="en-US"/>
              </a:p>
            </p:txBody>
          </p:sp>
          <p:sp>
            <p:nvSpPr>
              <p:cNvPr id="166919" name="Oval 7"/>
              <p:cNvSpPr>
                <a:spLocks noChangeArrowheads="1"/>
              </p:cNvSpPr>
              <p:nvPr/>
            </p:nvSpPr>
            <p:spPr bwMode="auto">
              <a:xfrm>
                <a:off x="1026" y="1979"/>
                <a:ext cx="628" cy="799"/>
              </a:xfrm>
              <a:prstGeom prst="ellipse">
                <a:avLst/>
              </a:prstGeom>
              <a:solidFill>
                <a:schemeClr val="accent2"/>
              </a:solidFill>
              <a:ln w="9525">
                <a:solidFill>
                  <a:srgbClr val="000000"/>
                </a:solidFill>
                <a:prstDash val="dash"/>
                <a:round/>
                <a:headEnd/>
                <a:tailEnd/>
              </a:ln>
            </p:spPr>
            <p:txBody>
              <a:bodyPr anchor="ctr"/>
              <a:lstStyle/>
              <a:p>
                <a:pPr algn="ctr">
                  <a:buFontTx/>
                  <a:buNone/>
                </a:pPr>
                <a:r>
                  <a:rPr lang="ar-SY" sz="2000" b="1" dirty="0" smtClean="0">
                    <a:solidFill>
                      <a:schemeClr val="bg1"/>
                    </a:solidFill>
                    <a:latin typeface="Times New Roman" pitchFamily="18" charset="0"/>
                    <a:cs typeface="Times New Roman" pitchFamily="18" charset="0"/>
                  </a:rPr>
                  <a:t>سوق النقود</a:t>
                </a:r>
                <a:endParaRPr lang="en-US" sz="2000" dirty="0">
                  <a:solidFill>
                    <a:schemeClr val="bg1"/>
                  </a:solidFill>
                  <a:cs typeface="Arial" charset="0"/>
                </a:endParaRPr>
              </a:p>
            </p:txBody>
          </p:sp>
          <p:sp>
            <p:nvSpPr>
              <p:cNvPr id="166920" name="Oval 8"/>
              <p:cNvSpPr>
                <a:spLocks noChangeArrowheads="1"/>
              </p:cNvSpPr>
              <p:nvPr/>
            </p:nvSpPr>
            <p:spPr bwMode="auto">
              <a:xfrm>
                <a:off x="1740" y="2003"/>
                <a:ext cx="628" cy="799"/>
              </a:xfrm>
              <a:prstGeom prst="ellipse">
                <a:avLst/>
              </a:prstGeom>
              <a:solidFill>
                <a:schemeClr val="hlink"/>
              </a:solidFill>
              <a:ln w="9525">
                <a:solidFill>
                  <a:srgbClr val="000000"/>
                </a:solidFill>
                <a:prstDash val="dash"/>
                <a:round/>
                <a:headEnd/>
                <a:tailEnd/>
              </a:ln>
            </p:spPr>
            <p:txBody>
              <a:bodyPr anchor="ctr"/>
              <a:lstStyle/>
              <a:p>
                <a:pPr algn="ctr">
                  <a:buFontTx/>
                  <a:buNone/>
                </a:pPr>
                <a:r>
                  <a:rPr lang="ar-SY" sz="2000" b="1" dirty="0">
                    <a:solidFill>
                      <a:schemeClr val="bg1"/>
                    </a:solidFill>
                    <a:latin typeface="Times New Roman" pitchFamily="18" charset="0"/>
                    <a:cs typeface="Times New Roman" pitchFamily="18" charset="0"/>
                  </a:rPr>
                  <a:t>سوق السلع</a:t>
                </a:r>
              </a:p>
              <a:p>
                <a:pPr algn="ctr">
                  <a:buFontTx/>
                  <a:buNone/>
                </a:pPr>
                <a:r>
                  <a:rPr lang="ar-SY" sz="2000" b="1" dirty="0">
                    <a:solidFill>
                      <a:schemeClr val="bg1"/>
                    </a:solidFill>
                    <a:latin typeface="Times New Roman" pitchFamily="18" charset="0"/>
                    <a:cs typeface="Times New Roman" pitchFamily="18" charset="0"/>
                  </a:rPr>
                  <a:t>والخدمات</a:t>
                </a:r>
                <a:endParaRPr lang="en-US" sz="2000" dirty="0">
                  <a:solidFill>
                    <a:schemeClr val="bg1"/>
                  </a:solidFill>
                  <a:cs typeface="Arial" charset="0"/>
                </a:endParaRPr>
              </a:p>
            </p:txBody>
          </p:sp>
          <p:sp>
            <p:nvSpPr>
              <p:cNvPr id="166921" name="Freeform 9"/>
              <p:cNvSpPr>
                <a:spLocks/>
              </p:cNvSpPr>
              <p:nvPr/>
            </p:nvSpPr>
            <p:spPr bwMode="auto">
              <a:xfrm>
                <a:off x="1541" y="1949"/>
                <a:ext cx="390" cy="100"/>
              </a:xfrm>
              <a:custGeom>
                <a:avLst/>
                <a:gdLst/>
                <a:ahLst/>
                <a:cxnLst>
                  <a:cxn ang="0">
                    <a:pos x="1260" y="405"/>
                  </a:cxn>
                  <a:cxn ang="0">
                    <a:pos x="1005" y="120"/>
                  </a:cxn>
                  <a:cxn ang="0">
                    <a:pos x="660" y="0"/>
                  </a:cxn>
                  <a:cxn ang="0">
                    <a:pos x="240" y="120"/>
                  </a:cxn>
                  <a:cxn ang="0">
                    <a:pos x="0" y="420"/>
                  </a:cxn>
                </a:cxnLst>
                <a:rect l="0" t="0" r="r" b="b"/>
                <a:pathLst>
                  <a:path w="1260" h="420">
                    <a:moveTo>
                      <a:pt x="1260" y="405"/>
                    </a:moveTo>
                    <a:cubicBezTo>
                      <a:pt x="1215" y="358"/>
                      <a:pt x="1105" y="187"/>
                      <a:pt x="1005" y="120"/>
                    </a:cubicBezTo>
                    <a:cubicBezTo>
                      <a:pt x="905" y="53"/>
                      <a:pt x="787" y="0"/>
                      <a:pt x="660" y="0"/>
                    </a:cubicBezTo>
                    <a:cubicBezTo>
                      <a:pt x="533" y="0"/>
                      <a:pt x="350" y="50"/>
                      <a:pt x="240" y="120"/>
                    </a:cubicBezTo>
                    <a:cubicBezTo>
                      <a:pt x="130" y="190"/>
                      <a:pt x="50" y="358"/>
                      <a:pt x="0" y="420"/>
                    </a:cubicBezTo>
                  </a:path>
                </a:pathLst>
              </a:custGeom>
              <a:noFill/>
              <a:ln w="38100" cmpd="sng">
                <a:solidFill>
                  <a:srgbClr val="D92805"/>
                </a:solidFill>
                <a:round/>
                <a:headEnd type="none" w="med" len="med"/>
                <a:tailEnd type="triangle" w="med" len="med"/>
              </a:ln>
            </p:spPr>
            <p:txBody>
              <a:bodyPr/>
              <a:lstStyle/>
              <a:p>
                <a:endParaRPr lang="en-US"/>
              </a:p>
            </p:txBody>
          </p:sp>
          <p:sp>
            <p:nvSpPr>
              <p:cNvPr id="166922" name="Freeform 10"/>
              <p:cNvSpPr>
                <a:spLocks/>
              </p:cNvSpPr>
              <p:nvPr/>
            </p:nvSpPr>
            <p:spPr bwMode="auto">
              <a:xfrm rot="10652054">
                <a:off x="1458" y="2753"/>
                <a:ext cx="423" cy="159"/>
              </a:xfrm>
              <a:custGeom>
                <a:avLst/>
                <a:gdLst/>
                <a:ahLst/>
                <a:cxnLst>
                  <a:cxn ang="0">
                    <a:pos x="1260" y="405"/>
                  </a:cxn>
                  <a:cxn ang="0">
                    <a:pos x="1005" y="120"/>
                  </a:cxn>
                  <a:cxn ang="0">
                    <a:pos x="660" y="0"/>
                  </a:cxn>
                  <a:cxn ang="0">
                    <a:pos x="240" y="120"/>
                  </a:cxn>
                  <a:cxn ang="0">
                    <a:pos x="0" y="420"/>
                  </a:cxn>
                </a:cxnLst>
                <a:rect l="0" t="0" r="r" b="b"/>
                <a:pathLst>
                  <a:path w="1260" h="420">
                    <a:moveTo>
                      <a:pt x="1260" y="405"/>
                    </a:moveTo>
                    <a:cubicBezTo>
                      <a:pt x="1215" y="358"/>
                      <a:pt x="1105" y="187"/>
                      <a:pt x="1005" y="120"/>
                    </a:cubicBezTo>
                    <a:cubicBezTo>
                      <a:pt x="905" y="53"/>
                      <a:pt x="787" y="0"/>
                      <a:pt x="660" y="0"/>
                    </a:cubicBezTo>
                    <a:cubicBezTo>
                      <a:pt x="533" y="0"/>
                      <a:pt x="350" y="50"/>
                      <a:pt x="240" y="120"/>
                    </a:cubicBezTo>
                    <a:cubicBezTo>
                      <a:pt x="130" y="190"/>
                      <a:pt x="50" y="358"/>
                      <a:pt x="0" y="420"/>
                    </a:cubicBezTo>
                  </a:path>
                </a:pathLst>
              </a:custGeom>
              <a:noFill/>
              <a:ln w="38100" cmpd="sng">
                <a:solidFill>
                  <a:srgbClr val="D92805"/>
                </a:solidFill>
                <a:round/>
                <a:headEnd type="none" w="med" len="med"/>
                <a:tailEnd type="triangle" w="med" len="med"/>
              </a:ln>
            </p:spPr>
            <p:txBody>
              <a:bodyPr/>
              <a:lstStyle/>
              <a:p>
                <a:endParaRPr lang="en-US"/>
              </a:p>
            </p:txBody>
          </p:sp>
        </p:grpSp>
        <p:sp>
          <p:nvSpPr>
            <p:cNvPr id="166924" name="Rectangle 12"/>
            <p:cNvSpPr>
              <a:spLocks noChangeArrowheads="1"/>
            </p:cNvSpPr>
            <p:nvPr/>
          </p:nvSpPr>
          <p:spPr bwMode="auto">
            <a:xfrm>
              <a:off x="975" y="1298"/>
              <a:ext cx="1584" cy="216"/>
            </a:xfrm>
            <a:prstGeom prst="rect">
              <a:avLst/>
            </a:prstGeom>
            <a:noFill/>
            <a:ln w="9525">
              <a:noFill/>
              <a:miter lim="800000"/>
              <a:headEnd/>
              <a:tailEnd/>
            </a:ln>
          </p:spPr>
          <p:txBody>
            <a:bodyPr/>
            <a:lstStyle/>
            <a:p>
              <a:pPr algn="ctr">
                <a:buFontTx/>
                <a:buNone/>
              </a:pPr>
              <a:r>
                <a:rPr lang="ar-SY" b="1">
                  <a:solidFill>
                    <a:schemeClr val="tx2"/>
                  </a:solidFill>
                  <a:latin typeface="Times New Roman" pitchFamily="18" charset="0"/>
                  <a:cs typeface="Times New Roman" pitchFamily="18" charset="0"/>
                </a:rPr>
                <a:t>المصارف الإسلامية</a:t>
              </a:r>
              <a:endParaRPr lang="en-US" sz="3600">
                <a:solidFill>
                  <a:schemeClr val="tx2"/>
                </a:solidFill>
                <a:cs typeface="Arial" charset="0"/>
              </a:endParaRPr>
            </a:p>
          </p:txBody>
        </p:sp>
      </p:grpSp>
      <p:grpSp>
        <p:nvGrpSpPr>
          <p:cNvPr id="166936" name="Group 24"/>
          <p:cNvGrpSpPr>
            <a:grpSpLocks/>
          </p:cNvGrpSpPr>
          <p:nvPr/>
        </p:nvGrpSpPr>
        <p:grpSpPr bwMode="auto">
          <a:xfrm>
            <a:off x="4741862" y="2060575"/>
            <a:ext cx="4044980" cy="3324225"/>
            <a:chOff x="3032" y="1298"/>
            <a:chExt cx="2086" cy="2094"/>
          </a:xfrm>
        </p:grpSpPr>
        <p:sp>
          <p:nvSpPr>
            <p:cNvPr id="166916" name="Rectangle 4"/>
            <p:cNvSpPr>
              <a:spLocks noChangeArrowheads="1"/>
            </p:cNvSpPr>
            <p:nvPr/>
          </p:nvSpPr>
          <p:spPr bwMode="auto">
            <a:xfrm>
              <a:off x="3342" y="1298"/>
              <a:ext cx="1584" cy="216"/>
            </a:xfrm>
            <a:prstGeom prst="rect">
              <a:avLst/>
            </a:prstGeom>
            <a:noFill/>
            <a:ln w="9525">
              <a:noFill/>
              <a:miter lim="800000"/>
              <a:headEnd/>
              <a:tailEnd/>
            </a:ln>
          </p:spPr>
          <p:txBody>
            <a:bodyPr/>
            <a:lstStyle/>
            <a:p>
              <a:pPr algn="ctr">
                <a:buFontTx/>
                <a:buNone/>
              </a:pPr>
              <a:r>
                <a:rPr lang="ar-SY" b="1" dirty="0">
                  <a:solidFill>
                    <a:schemeClr val="tx2"/>
                  </a:solidFill>
                  <a:latin typeface="Times New Roman" pitchFamily="18" charset="0"/>
                  <a:cs typeface="Times New Roman" pitchFamily="18" charset="0"/>
                </a:rPr>
                <a:t>المصارف الربوية</a:t>
              </a:r>
              <a:endParaRPr lang="en-US" sz="3600" dirty="0">
                <a:solidFill>
                  <a:schemeClr val="tx2"/>
                </a:solidFill>
                <a:cs typeface="Arial" charset="0"/>
              </a:endParaRPr>
            </a:p>
          </p:txBody>
        </p:sp>
        <p:grpSp>
          <p:nvGrpSpPr>
            <p:cNvPr id="166935" name="Group 23"/>
            <p:cNvGrpSpPr>
              <a:grpSpLocks/>
            </p:cNvGrpSpPr>
            <p:nvPr/>
          </p:nvGrpSpPr>
          <p:grpSpPr bwMode="auto">
            <a:xfrm>
              <a:off x="3032" y="1661"/>
              <a:ext cx="2086" cy="1731"/>
              <a:chOff x="3379" y="1661"/>
              <a:chExt cx="1584" cy="1368"/>
            </a:xfrm>
          </p:grpSpPr>
          <p:sp>
            <p:nvSpPr>
              <p:cNvPr id="166926" name="Freeform 14"/>
              <p:cNvSpPr>
                <a:spLocks/>
              </p:cNvSpPr>
              <p:nvPr/>
            </p:nvSpPr>
            <p:spPr bwMode="auto">
              <a:xfrm rot="-292941">
                <a:off x="3379" y="1661"/>
                <a:ext cx="1584" cy="1368"/>
              </a:xfrm>
              <a:custGeom>
                <a:avLst/>
                <a:gdLst/>
                <a:ahLst/>
                <a:cxnLst>
                  <a:cxn ang="0">
                    <a:pos x="330" y="454"/>
                  </a:cxn>
                  <a:cxn ang="0">
                    <a:pos x="443" y="349"/>
                  </a:cxn>
                  <a:cxn ang="0">
                    <a:pos x="688" y="192"/>
                  </a:cxn>
                  <a:cxn ang="0">
                    <a:pos x="1158" y="122"/>
                  </a:cxn>
                  <a:cxn ang="0">
                    <a:pos x="1440" y="105"/>
                  </a:cxn>
                  <a:cxn ang="0">
                    <a:pos x="1985" y="0"/>
                  </a:cxn>
                  <a:cxn ang="0">
                    <a:pos x="2586" y="35"/>
                  </a:cxn>
                  <a:cxn ang="0">
                    <a:pos x="3000" y="209"/>
                  </a:cxn>
                  <a:cxn ang="0">
                    <a:pos x="3394" y="401"/>
                  </a:cxn>
                  <a:cxn ang="0">
                    <a:pos x="3582" y="541"/>
                  </a:cxn>
                  <a:cxn ang="0">
                    <a:pos x="3885" y="1326"/>
                  </a:cxn>
                  <a:cxn ang="0">
                    <a:pos x="3960" y="1570"/>
                  </a:cxn>
                  <a:cxn ang="0">
                    <a:pos x="3828" y="1989"/>
                  </a:cxn>
                  <a:cxn ang="0">
                    <a:pos x="3565" y="2356"/>
                  </a:cxn>
                  <a:cxn ang="0">
                    <a:pos x="3433" y="2495"/>
                  </a:cxn>
                  <a:cxn ang="0">
                    <a:pos x="3149" y="2739"/>
                  </a:cxn>
                  <a:cxn ang="0">
                    <a:pos x="2848" y="3001"/>
                  </a:cxn>
                  <a:cxn ang="0">
                    <a:pos x="2547" y="3158"/>
                  </a:cxn>
                  <a:cxn ang="0">
                    <a:pos x="2114" y="3315"/>
                  </a:cxn>
                  <a:cxn ang="0">
                    <a:pos x="1647" y="3420"/>
                  </a:cxn>
                  <a:cxn ang="0">
                    <a:pos x="763" y="3246"/>
                  </a:cxn>
                  <a:cxn ang="0">
                    <a:pos x="330" y="2739"/>
                  </a:cxn>
                  <a:cxn ang="0">
                    <a:pos x="102" y="2042"/>
                  </a:cxn>
                  <a:cxn ang="0">
                    <a:pos x="158" y="1239"/>
                  </a:cxn>
                  <a:cxn ang="0">
                    <a:pos x="330" y="454"/>
                  </a:cxn>
                </a:cxnLst>
                <a:rect l="0" t="0" r="r" b="b"/>
                <a:pathLst>
                  <a:path w="3960" h="3420">
                    <a:moveTo>
                      <a:pt x="330" y="454"/>
                    </a:moveTo>
                    <a:cubicBezTo>
                      <a:pt x="344" y="406"/>
                      <a:pt x="405" y="384"/>
                      <a:pt x="443" y="349"/>
                    </a:cubicBezTo>
                    <a:cubicBezTo>
                      <a:pt x="516" y="282"/>
                      <a:pt x="588" y="215"/>
                      <a:pt x="688" y="192"/>
                    </a:cubicBezTo>
                    <a:cubicBezTo>
                      <a:pt x="842" y="97"/>
                      <a:pt x="927" y="135"/>
                      <a:pt x="1158" y="122"/>
                    </a:cubicBezTo>
                    <a:cubicBezTo>
                      <a:pt x="1252" y="117"/>
                      <a:pt x="1346" y="111"/>
                      <a:pt x="1440" y="105"/>
                    </a:cubicBezTo>
                    <a:cubicBezTo>
                      <a:pt x="1622" y="71"/>
                      <a:pt x="1803" y="28"/>
                      <a:pt x="1985" y="0"/>
                    </a:cubicBezTo>
                    <a:cubicBezTo>
                      <a:pt x="2136" y="6"/>
                      <a:pt x="2402" y="1"/>
                      <a:pt x="2586" y="35"/>
                    </a:cubicBezTo>
                    <a:cubicBezTo>
                      <a:pt x="2755" y="70"/>
                      <a:pt x="2865" y="148"/>
                      <a:pt x="3000" y="209"/>
                    </a:cubicBezTo>
                    <a:cubicBezTo>
                      <a:pt x="3097" y="256"/>
                      <a:pt x="3297" y="346"/>
                      <a:pt x="3394" y="401"/>
                    </a:cubicBezTo>
                    <a:cubicBezTo>
                      <a:pt x="3412" y="415"/>
                      <a:pt x="3567" y="526"/>
                      <a:pt x="3582" y="541"/>
                    </a:cubicBezTo>
                    <a:cubicBezTo>
                      <a:pt x="3664" y="695"/>
                      <a:pt x="3822" y="1155"/>
                      <a:pt x="3885" y="1326"/>
                    </a:cubicBezTo>
                    <a:cubicBezTo>
                      <a:pt x="3901" y="1415"/>
                      <a:pt x="3930" y="1485"/>
                      <a:pt x="3960" y="1570"/>
                    </a:cubicBezTo>
                    <a:cubicBezTo>
                      <a:pt x="3944" y="1757"/>
                      <a:pt x="3944" y="1846"/>
                      <a:pt x="3828" y="1989"/>
                    </a:cubicBezTo>
                    <a:cubicBezTo>
                      <a:pt x="3774" y="2140"/>
                      <a:pt x="3674" y="2240"/>
                      <a:pt x="3565" y="2356"/>
                    </a:cubicBezTo>
                    <a:cubicBezTo>
                      <a:pt x="3466" y="2460"/>
                      <a:pt x="3616" y="2357"/>
                      <a:pt x="3433" y="2495"/>
                    </a:cubicBezTo>
                    <a:cubicBezTo>
                      <a:pt x="3328" y="2575"/>
                      <a:pt x="3270" y="2684"/>
                      <a:pt x="3149" y="2739"/>
                    </a:cubicBezTo>
                    <a:cubicBezTo>
                      <a:pt x="3052" y="2823"/>
                      <a:pt x="2948" y="2931"/>
                      <a:pt x="2848" y="3001"/>
                    </a:cubicBezTo>
                    <a:cubicBezTo>
                      <a:pt x="2770" y="3044"/>
                      <a:pt x="2624" y="3114"/>
                      <a:pt x="2547" y="3158"/>
                    </a:cubicBezTo>
                    <a:cubicBezTo>
                      <a:pt x="2425" y="3210"/>
                      <a:pt x="2264" y="3271"/>
                      <a:pt x="2114" y="3315"/>
                    </a:cubicBezTo>
                    <a:cubicBezTo>
                      <a:pt x="2024" y="3338"/>
                      <a:pt x="1838" y="3405"/>
                      <a:pt x="1647" y="3420"/>
                    </a:cubicBezTo>
                    <a:cubicBezTo>
                      <a:pt x="1422" y="3408"/>
                      <a:pt x="982" y="3360"/>
                      <a:pt x="763" y="3246"/>
                    </a:cubicBezTo>
                    <a:cubicBezTo>
                      <a:pt x="656" y="3135"/>
                      <a:pt x="440" y="2940"/>
                      <a:pt x="330" y="2739"/>
                    </a:cubicBezTo>
                    <a:cubicBezTo>
                      <a:pt x="361" y="2054"/>
                      <a:pt x="0" y="2325"/>
                      <a:pt x="102" y="2042"/>
                    </a:cubicBezTo>
                    <a:cubicBezTo>
                      <a:pt x="73" y="1792"/>
                      <a:pt x="126" y="1437"/>
                      <a:pt x="158" y="1239"/>
                    </a:cubicBezTo>
                    <a:cubicBezTo>
                      <a:pt x="196" y="974"/>
                      <a:pt x="283" y="602"/>
                      <a:pt x="330" y="454"/>
                    </a:cubicBezTo>
                    <a:close/>
                  </a:path>
                </a:pathLst>
              </a:custGeom>
              <a:gradFill rotWithShape="1">
                <a:gsLst>
                  <a:gs pos="0">
                    <a:srgbClr val="FFFFFF">
                      <a:gamma/>
                      <a:shade val="46275"/>
                      <a:invGamma/>
                    </a:srgbClr>
                  </a:gs>
                  <a:gs pos="50000">
                    <a:srgbClr val="FFFFFF"/>
                  </a:gs>
                  <a:gs pos="100000">
                    <a:srgbClr val="FFFFFF">
                      <a:gamma/>
                      <a:shade val="46275"/>
                      <a:invGamma/>
                    </a:srgbClr>
                  </a:gs>
                </a:gsLst>
                <a:lin ang="0" scaled="1"/>
              </a:gradFill>
              <a:ln w="19050" cap="flat" cmpd="sng">
                <a:solidFill>
                  <a:srgbClr val="000000"/>
                </a:solidFill>
                <a:prstDash val="lgDash"/>
                <a:round/>
                <a:headEnd/>
                <a:tailEnd/>
              </a:ln>
            </p:spPr>
            <p:txBody>
              <a:bodyPr/>
              <a:lstStyle/>
              <a:p>
                <a:endParaRPr lang="en-US"/>
              </a:p>
            </p:txBody>
          </p:sp>
          <p:sp>
            <p:nvSpPr>
              <p:cNvPr id="166927" name="Oval 15"/>
              <p:cNvSpPr>
                <a:spLocks noChangeArrowheads="1"/>
              </p:cNvSpPr>
              <p:nvPr/>
            </p:nvSpPr>
            <p:spPr bwMode="auto">
              <a:xfrm>
                <a:off x="3455" y="1831"/>
                <a:ext cx="643" cy="869"/>
              </a:xfrm>
              <a:prstGeom prst="ellipse">
                <a:avLst/>
              </a:prstGeom>
              <a:solidFill>
                <a:schemeClr val="accent2"/>
              </a:solidFill>
              <a:ln w="9525">
                <a:solidFill>
                  <a:srgbClr val="000000"/>
                </a:solidFill>
                <a:prstDash val="dash"/>
                <a:round/>
                <a:headEnd/>
                <a:tailEnd/>
              </a:ln>
            </p:spPr>
            <p:txBody>
              <a:bodyPr anchor="ctr"/>
              <a:lstStyle/>
              <a:p>
                <a:pPr algn="ctr">
                  <a:buFontTx/>
                  <a:buNone/>
                </a:pPr>
                <a:r>
                  <a:rPr lang="ar-SY" sz="2000" b="1" dirty="0" smtClean="0">
                    <a:solidFill>
                      <a:schemeClr val="bg1"/>
                    </a:solidFill>
                    <a:latin typeface="Times New Roman" pitchFamily="18" charset="0"/>
                    <a:cs typeface="Times New Roman" pitchFamily="18" charset="0"/>
                  </a:rPr>
                  <a:t>سوق النقود</a:t>
                </a:r>
                <a:endParaRPr lang="en-US" sz="3200" dirty="0">
                  <a:solidFill>
                    <a:schemeClr val="bg1"/>
                  </a:solidFill>
                  <a:cs typeface="Arial" charset="0"/>
                </a:endParaRPr>
              </a:p>
            </p:txBody>
          </p:sp>
          <p:sp>
            <p:nvSpPr>
              <p:cNvPr id="166928" name="Freeform 16"/>
              <p:cNvSpPr>
                <a:spLocks/>
              </p:cNvSpPr>
              <p:nvPr/>
            </p:nvSpPr>
            <p:spPr bwMode="auto">
              <a:xfrm>
                <a:off x="4236" y="1792"/>
                <a:ext cx="280" cy="86"/>
              </a:xfrm>
              <a:custGeom>
                <a:avLst/>
                <a:gdLst/>
                <a:ahLst/>
                <a:cxnLst>
                  <a:cxn ang="0">
                    <a:pos x="280" y="61"/>
                  </a:cxn>
                  <a:cxn ang="0">
                    <a:pos x="107" y="4"/>
                  </a:cxn>
                  <a:cxn ang="0">
                    <a:pos x="0" y="86"/>
                  </a:cxn>
                </a:cxnLst>
                <a:rect l="0" t="0" r="r" b="b"/>
                <a:pathLst>
                  <a:path w="280" h="86">
                    <a:moveTo>
                      <a:pt x="280" y="61"/>
                    </a:moveTo>
                    <a:cubicBezTo>
                      <a:pt x="251" y="53"/>
                      <a:pt x="154" y="0"/>
                      <a:pt x="107" y="4"/>
                    </a:cubicBezTo>
                    <a:cubicBezTo>
                      <a:pt x="60" y="8"/>
                      <a:pt x="22" y="69"/>
                      <a:pt x="0" y="86"/>
                    </a:cubicBezTo>
                  </a:path>
                </a:pathLst>
              </a:custGeom>
              <a:noFill/>
              <a:ln w="38100" cmpd="sng">
                <a:solidFill>
                  <a:srgbClr val="D92805"/>
                </a:solidFill>
                <a:round/>
                <a:headEnd type="none" w="med" len="med"/>
                <a:tailEnd type="triangle" w="med" len="med"/>
              </a:ln>
            </p:spPr>
            <p:txBody>
              <a:bodyPr/>
              <a:lstStyle/>
              <a:p>
                <a:endParaRPr lang="en-US"/>
              </a:p>
            </p:txBody>
          </p:sp>
          <p:sp>
            <p:nvSpPr>
              <p:cNvPr id="166929" name="Oval 17"/>
              <p:cNvSpPr>
                <a:spLocks noChangeArrowheads="1"/>
              </p:cNvSpPr>
              <p:nvPr/>
            </p:nvSpPr>
            <p:spPr bwMode="auto">
              <a:xfrm>
                <a:off x="4169" y="1855"/>
                <a:ext cx="643" cy="869"/>
              </a:xfrm>
              <a:prstGeom prst="ellipse">
                <a:avLst/>
              </a:prstGeom>
              <a:solidFill>
                <a:schemeClr val="hlink"/>
              </a:solidFill>
              <a:ln w="9525">
                <a:solidFill>
                  <a:srgbClr val="000000"/>
                </a:solidFill>
                <a:prstDash val="dash"/>
                <a:round/>
                <a:headEnd/>
                <a:tailEnd/>
              </a:ln>
            </p:spPr>
            <p:txBody>
              <a:bodyPr anchor="ctr"/>
              <a:lstStyle/>
              <a:p>
                <a:pPr algn="ctr">
                  <a:buFontTx/>
                  <a:buNone/>
                </a:pPr>
                <a:r>
                  <a:rPr lang="ar-SY" sz="2000" b="1" dirty="0">
                    <a:solidFill>
                      <a:schemeClr val="bg1"/>
                    </a:solidFill>
                    <a:latin typeface="Times New Roman" pitchFamily="18" charset="0"/>
                    <a:cs typeface="Times New Roman" pitchFamily="18" charset="0"/>
                  </a:rPr>
                  <a:t>سوق السلع</a:t>
                </a:r>
              </a:p>
              <a:p>
                <a:pPr algn="ctr">
                  <a:buFontTx/>
                  <a:buNone/>
                </a:pPr>
                <a:r>
                  <a:rPr lang="ar-SY" sz="2000" b="1" dirty="0">
                    <a:solidFill>
                      <a:schemeClr val="bg1"/>
                    </a:solidFill>
                    <a:latin typeface="Times New Roman" pitchFamily="18" charset="0"/>
                    <a:cs typeface="Times New Roman" pitchFamily="18" charset="0"/>
                  </a:rPr>
                  <a:t>والخدمات</a:t>
                </a:r>
                <a:endParaRPr lang="en-US" sz="3200" dirty="0">
                  <a:solidFill>
                    <a:schemeClr val="bg1"/>
                  </a:solidFill>
                  <a:cs typeface="Arial" charset="0"/>
                </a:endParaRPr>
              </a:p>
            </p:txBody>
          </p:sp>
          <p:sp>
            <p:nvSpPr>
              <p:cNvPr id="166933" name="Freeform 21"/>
              <p:cNvSpPr>
                <a:spLocks/>
              </p:cNvSpPr>
              <p:nvPr/>
            </p:nvSpPr>
            <p:spPr bwMode="auto">
              <a:xfrm rot="10636421">
                <a:off x="3845" y="2675"/>
                <a:ext cx="280" cy="86"/>
              </a:xfrm>
              <a:custGeom>
                <a:avLst/>
                <a:gdLst/>
                <a:ahLst/>
                <a:cxnLst>
                  <a:cxn ang="0">
                    <a:pos x="280" y="61"/>
                  </a:cxn>
                  <a:cxn ang="0">
                    <a:pos x="107" y="4"/>
                  </a:cxn>
                  <a:cxn ang="0">
                    <a:pos x="0" y="86"/>
                  </a:cxn>
                </a:cxnLst>
                <a:rect l="0" t="0" r="r" b="b"/>
                <a:pathLst>
                  <a:path w="280" h="86">
                    <a:moveTo>
                      <a:pt x="280" y="61"/>
                    </a:moveTo>
                    <a:cubicBezTo>
                      <a:pt x="251" y="53"/>
                      <a:pt x="154" y="0"/>
                      <a:pt x="107" y="4"/>
                    </a:cubicBezTo>
                    <a:cubicBezTo>
                      <a:pt x="60" y="8"/>
                      <a:pt x="22" y="69"/>
                      <a:pt x="0" y="86"/>
                    </a:cubicBezTo>
                  </a:path>
                </a:pathLst>
              </a:custGeom>
              <a:noFill/>
              <a:ln w="38100" cmpd="sng">
                <a:solidFill>
                  <a:srgbClr val="D92805"/>
                </a:solidFill>
                <a:round/>
                <a:headEnd type="none" w="med" len="med"/>
                <a:tailEnd type="triangle" w="med" len="med"/>
              </a:ln>
            </p:spPr>
            <p:txBody>
              <a:bodyPr/>
              <a:lstStyle/>
              <a:p>
                <a:endParaRPr lang="en-US"/>
              </a:p>
            </p:txBody>
          </p:sp>
        </p:grpSp>
      </p:grpSp>
      <p:sp>
        <p:nvSpPr>
          <p:cNvPr id="24" name="Rectangle 3"/>
          <p:cNvSpPr>
            <a:spLocks noChangeArrowheads="1"/>
          </p:cNvSpPr>
          <p:nvPr/>
        </p:nvSpPr>
        <p:spPr bwMode="auto">
          <a:xfrm>
            <a:off x="1214414" y="500042"/>
            <a:ext cx="6048375" cy="647700"/>
          </a:xfrm>
          <a:prstGeom prst="rect">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p>
            <a:pPr algn="ctr">
              <a:buFontTx/>
              <a:buNone/>
            </a:pPr>
            <a:r>
              <a:rPr lang="ar-SY" sz="4000" dirty="0">
                <a:solidFill>
                  <a:srgbClr val="006600"/>
                </a:solidFill>
                <a:cs typeface="PT Simple Bold Ruled" pitchFamily="2" charset="-78"/>
              </a:rPr>
              <a:t>دور </a:t>
            </a:r>
            <a:r>
              <a:rPr lang="ar-SY" sz="4000" dirty="0" smtClean="0">
                <a:solidFill>
                  <a:srgbClr val="006600"/>
                </a:solidFill>
                <a:cs typeface="PT Simple Bold Ruled" pitchFamily="2" charset="-78"/>
              </a:rPr>
              <a:t>المصارف</a:t>
            </a:r>
            <a:endParaRPr lang="en-US" sz="4000" dirty="0">
              <a:solidFill>
                <a:srgbClr val="006600"/>
              </a:solidFill>
              <a:cs typeface="PT Simple Bold Rule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66936"/>
                                        </p:tgtEl>
                                        <p:attrNameLst>
                                          <p:attrName>style.visibility</p:attrName>
                                        </p:attrNameLst>
                                      </p:cBhvr>
                                      <p:to>
                                        <p:strVal val="visible"/>
                                      </p:to>
                                    </p:set>
                                    <p:animEffect transition="in" filter="wheel(4)">
                                      <p:cBhvr>
                                        <p:cTn id="7" dur="2000"/>
                                        <p:tgtEl>
                                          <p:spTgt spid="16693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66937"/>
                                        </p:tgtEl>
                                        <p:attrNameLst>
                                          <p:attrName>style.visibility</p:attrName>
                                        </p:attrNameLst>
                                      </p:cBhvr>
                                      <p:to>
                                        <p:strVal val="visible"/>
                                      </p:to>
                                    </p:set>
                                    <p:animEffect transition="in" filter="wheel(4)">
                                      <p:cBhvr>
                                        <p:cTn id="12" dur="2000"/>
                                        <p:tgtEl>
                                          <p:spTgt spid="16693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6938"/>
                                        </p:tgtEl>
                                        <p:attrNameLst>
                                          <p:attrName>style.visibility</p:attrName>
                                        </p:attrNameLst>
                                      </p:cBhvr>
                                      <p:to>
                                        <p:strVal val="visible"/>
                                      </p:to>
                                    </p:set>
                                    <p:animEffect transition="in" filter="slide(fromBottom)">
                                      <p:cBhvr>
                                        <p:cTn id="17" dur="500"/>
                                        <p:tgtEl>
                                          <p:spTgt spid="16693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
            <a:ext cx="3042974" cy="1357298"/>
          </a:xfrm>
          <a:prstGeom prst="rect">
            <a:avLst/>
          </a:prstGeom>
          <a:noFill/>
          <a:ln w="9525">
            <a:noFill/>
            <a:miter lim="800000"/>
            <a:headEnd/>
            <a:tailEnd/>
          </a:ln>
          <a:effectLst/>
        </p:spPr>
      </p:pic>
      <p:sp>
        <p:nvSpPr>
          <p:cNvPr id="9" name="Freeform 6"/>
          <p:cNvSpPr>
            <a:spLocks/>
          </p:cNvSpPr>
          <p:nvPr/>
        </p:nvSpPr>
        <p:spPr bwMode="auto">
          <a:xfrm rot="10476027">
            <a:off x="2428860" y="1785926"/>
            <a:ext cx="5214974" cy="3786214"/>
          </a:xfrm>
          <a:custGeom>
            <a:avLst/>
            <a:gdLst/>
            <a:ahLst/>
            <a:cxnLst>
              <a:cxn ang="0">
                <a:pos x="330" y="454"/>
              </a:cxn>
              <a:cxn ang="0">
                <a:pos x="443" y="349"/>
              </a:cxn>
              <a:cxn ang="0">
                <a:pos x="688" y="192"/>
              </a:cxn>
              <a:cxn ang="0">
                <a:pos x="1158" y="122"/>
              </a:cxn>
              <a:cxn ang="0">
                <a:pos x="1440" y="105"/>
              </a:cxn>
              <a:cxn ang="0">
                <a:pos x="1985" y="0"/>
              </a:cxn>
              <a:cxn ang="0">
                <a:pos x="2586" y="35"/>
              </a:cxn>
              <a:cxn ang="0">
                <a:pos x="3000" y="209"/>
              </a:cxn>
              <a:cxn ang="0">
                <a:pos x="3394" y="401"/>
              </a:cxn>
              <a:cxn ang="0">
                <a:pos x="3582" y="541"/>
              </a:cxn>
              <a:cxn ang="0">
                <a:pos x="3885" y="1326"/>
              </a:cxn>
              <a:cxn ang="0">
                <a:pos x="3960" y="1570"/>
              </a:cxn>
              <a:cxn ang="0">
                <a:pos x="3828" y="1989"/>
              </a:cxn>
              <a:cxn ang="0">
                <a:pos x="3565" y="2356"/>
              </a:cxn>
              <a:cxn ang="0">
                <a:pos x="3433" y="2495"/>
              </a:cxn>
              <a:cxn ang="0">
                <a:pos x="3149" y="2739"/>
              </a:cxn>
              <a:cxn ang="0">
                <a:pos x="2848" y="3001"/>
              </a:cxn>
              <a:cxn ang="0">
                <a:pos x="2547" y="3158"/>
              </a:cxn>
              <a:cxn ang="0">
                <a:pos x="2114" y="3315"/>
              </a:cxn>
              <a:cxn ang="0">
                <a:pos x="1647" y="3420"/>
              </a:cxn>
              <a:cxn ang="0">
                <a:pos x="763" y="3246"/>
              </a:cxn>
              <a:cxn ang="0">
                <a:pos x="330" y="2739"/>
              </a:cxn>
              <a:cxn ang="0">
                <a:pos x="102" y="2042"/>
              </a:cxn>
              <a:cxn ang="0">
                <a:pos x="158" y="1239"/>
              </a:cxn>
              <a:cxn ang="0">
                <a:pos x="330" y="454"/>
              </a:cxn>
            </a:cxnLst>
            <a:rect l="0" t="0" r="r" b="b"/>
            <a:pathLst>
              <a:path w="3960" h="3420">
                <a:moveTo>
                  <a:pt x="330" y="454"/>
                </a:moveTo>
                <a:cubicBezTo>
                  <a:pt x="344" y="406"/>
                  <a:pt x="405" y="384"/>
                  <a:pt x="443" y="349"/>
                </a:cubicBezTo>
                <a:cubicBezTo>
                  <a:pt x="516" y="282"/>
                  <a:pt x="588" y="215"/>
                  <a:pt x="688" y="192"/>
                </a:cubicBezTo>
                <a:cubicBezTo>
                  <a:pt x="842" y="97"/>
                  <a:pt x="927" y="135"/>
                  <a:pt x="1158" y="122"/>
                </a:cubicBezTo>
                <a:cubicBezTo>
                  <a:pt x="1252" y="117"/>
                  <a:pt x="1346" y="111"/>
                  <a:pt x="1440" y="105"/>
                </a:cubicBezTo>
                <a:cubicBezTo>
                  <a:pt x="1622" y="71"/>
                  <a:pt x="1803" y="28"/>
                  <a:pt x="1985" y="0"/>
                </a:cubicBezTo>
                <a:cubicBezTo>
                  <a:pt x="2136" y="6"/>
                  <a:pt x="2402" y="1"/>
                  <a:pt x="2586" y="35"/>
                </a:cubicBezTo>
                <a:cubicBezTo>
                  <a:pt x="2755" y="70"/>
                  <a:pt x="2865" y="148"/>
                  <a:pt x="3000" y="209"/>
                </a:cubicBezTo>
                <a:cubicBezTo>
                  <a:pt x="3097" y="256"/>
                  <a:pt x="3297" y="346"/>
                  <a:pt x="3394" y="401"/>
                </a:cubicBezTo>
                <a:cubicBezTo>
                  <a:pt x="3412" y="415"/>
                  <a:pt x="3567" y="526"/>
                  <a:pt x="3582" y="541"/>
                </a:cubicBezTo>
                <a:cubicBezTo>
                  <a:pt x="3664" y="695"/>
                  <a:pt x="3822" y="1155"/>
                  <a:pt x="3885" y="1326"/>
                </a:cubicBezTo>
                <a:cubicBezTo>
                  <a:pt x="3901" y="1415"/>
                  <a:pt x="3930" y="1485"/>
                  <a:pt x="3960" y="1570"/>
                </a:cubicBezTo>
                <a:cubicBezTo>
                  <a:pt x="3944" y="1757"/>
                  <a:pt x="3944" y="1846"/>
                  <a:pt x="3828" y="1989"/>
                </a:cubicBezTo>
                <a:cubicBezTo>
                  <a:pt x="3774" y="2140"/>
                  <a:pt x="3674" y="2240"/>
                  <a:pt x="3565" y="2356"/>
                </a:cubicBezTo>
                <a:cubicBezTo>
                  <a:pt x="3466" y="2460"/>
                  <a:pt x="3616" y="2357"/>
                  <a:pt x="3433" y="2495"/>
                </a:cubicBezTo>
                <a:cubicBezTo>
                  <a:pt x="3328" y="2575"/>
                  <a:pt x="3270" y="2684"/>
                  <a:pt x="3149" y="2739"/>
                </a:cubicBezTo>
                <a:cubicBezTo>
                  <a:pt x="3052" y="2823"/>
                  <a:pt x="2948" y="2931"/>
                  <a:pt x="2848" y="3001"/>
                </a:cubicBezTo>
                <a:cubicBezTo>
                  <a:pt x="2770" y="3044"/>
                  <a:pt x="2624" y="3114"/>
                  <a:pt x="2547" y="3158"/>
                </a:cubicBezTo>
                <a:cubicBezTo>
                  <a:pt x="2425" y="3210"/>
                  <a:pt x="2264" y="3271"/>
                  <a:pt x="2114" y="3315"/>
                </a:cubicBezTo>
                <a:cubicBezTo>
                  <a:pt x="2024" y="3338"/>
                  <a:pt x="1838" y="3405"/>
                  <a:pt x="1647" y="3420"/>
                </a:cubicBezTo>
                <a:cubicBezTo>
                  <a:pt x="1422" y="3408"/>
                  <a:pt x="982" y="3360"/>
                  <a:pt x="763" y="3246"/>
                </a:cubicBezTo>
                <a:cubicBezTo>
                  <a:pt x="656" y="3135"/>
                  <a:pt x="440" y="2940"/>
                  <a:pt x="330" y="2739"/>
                </a:cubicBezTo>
                <a:cubicBezTo>
                  <a:pt x="361" y="2054"/>
                  <a:pt x="0" y="2325"/>
                  <a:pt x="102" y="2042"/>
                </a:cubicBezTo>
                <a:cubicBezTo>
                  <a:pt x="73" y="1792"/>
                  <a:pt x="126" y="1437"/>
                  <a:pt x="158" y="1239"/>
                </a:cubicBezTo>
                <a:cubicBezTo>
                  <a:pt x="196" y="974"/>
                  <a:pt x="283" y="602"/>
                  <a:pt x="330" y="454"/>
                </a:cubicBezTo>
                <a:close/>
              </a:path>
            </a:pathLst>
          </a:custGeom>
          <a:gradFill rotWithShape="1">
            <a:gsLst>
              <a:gs pos="0">
                <a:srgbClr val="FFFFFF">
                  <a:gamma/>
                  <a:shade val="46275"/>
                  <a:invGamma/>
                </a:srgbClr>
              </a:gs>
              <a:gs pos="50000">
                <a:srgbClr val="FFFFFF"/>
              </a:gs>
              <a:gs pos="100000">
                <a:srgbClr val="FFFFFF">
                  <a:gamma/>
                  <a:shade val="46275"/>
                  <a:invGamma/>
                </a:srgbClr>
              </a:gs>
            </a:gsLst>
            <a:lin ang="0" scaled="1"/>
          </a:gradFill>
          <a:ln w="19050" cap="flat" cmpd="sng">
            <a:solidFill>
              <a:srgbClr val="000000"/>
            </a:solidFill>
            <a:prstDash val="lgDash"/>
            <a:round/>
            <a:headEnd/>
            <a:tailEnd/>
          </a:ln>
        </p:spPr>
        <p:txBody>
          <a:bodyPr/>
          <a:lstStyle/>
          <a:p>
            <a:endParaRPr lang="en-US"/>
          </a:p>
        </p:txBody>
      </p:sp>
      <p:sp>
        <p:nvSpPr>
          <p:cNvPr id="11" name="Oval 7"/>
          <p:cNvSpPr>
            <a:spLocks noChangeArrowheads="1"/>
          </p:cNvSpPr>
          <p:nvPr/>
        </p:nvSpPr>
        <p:spPr bwMode="auto">
          <a:xfrm>
            <a:off x="2929287" y="2571953"/>
            <a:ext cx="2571272" cy="2571194"/>
          </a:xfrm>
          <a:prstGeom prst="ellipse">
            <a:avLst/>
          </a:prstGeom>
          <a:solidFill>
            <a:schemeClr val="accent2"/>
          </a:solidFill>
          <a:ln w="9525">
            <a:solidFill>
              <a:srgbClr val="000000"/>
            </a:solidFill>
            <a:prstDash val="dash"/>
            <a:round/>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FontTx/>
              <a:buNone/>
            </a:pPr>
            <a:r>
              <a:rPr lang="ar-SY" sz="3000" b="1" cap="all" dirty="0" smtClean="0">
                <a:ln w="0"/>
                <a:solidFill>
                  <a:srgbClr val="FFFF00"/>
                </a:solidFill>
                <a:effectLst>
                  <a:reflection blurRad="12700" stA="50000" endPos="50000" dist="5000" dir="5400000" sy="-100000" rotWithShape="0"/>
                </a:effectLst>
                <a:latin typeface="Times New Roman" pitchFamily="18" charset="0"/>
                <a:cs typeface="Times New Roman" pitchFamily="18" charset="0"/>
              </a:rPr>
              <a:t>سوق</a:t>
            </a:r>
          </a:p>
          <a:p>
            <a:pPr algn="ctr">
              <a:buFontTx/>
              <a:buNone/>
            </a:pPr>
            <a:r>
              <a:rPr lang="ar-SY" sz="3000" b="1" cap="all" dirty="0" smtClean="0">
                <a:ln w="0"/>
                <a:solidFill>
                  <a:srgbClr val="FFFF00"/>
                </a:solidFill>
                <a:effectLst>
                  <a:reflection blurRad="12700" stA="50000" endPos="50000" dist="5000" dir="5400000" sy="-100000" rotWithShape="0"/>
                </a:effectLst>
                <a:latin typeface="Times New Roman" pitchFamily="18" charset="0"/>
                <a:cs typeface="Times New Roman" pitchFamily="18" charset="0"/>
              </a:rPr>
              <a:t>النقود</a:t>
            </a:r>
            <a:endParaRPr lang="en-US" sz="3000" b="1" cap="all" dirty="0">
              <a:ln w="0"/>
              <a:solidFill>
                <a:srgbClr val="FFFF00"/>
              </a:solidFill>
              <a:effectLst>
                <a:reflection blurRad="12700" stA="50000" endPos="50000" dist="5000" dir="5400000" sy="-100000" rotWithShape="0"/>
              </a:effectLst>
              <a:cs typeface="Arial" charset="0"/>
            </a:endParaRPr>
          </a:p>
        </p:txBody>
      </p:sp>
      <p:sp>
        <p:nvSpPr>
          <p:cNvPr id="10" name="Oval 8"/>
          <p:cNvSpPr>
            <a:spLocks noChangeArrowheads="1"/>
          </p:cNvSpPr>
          <p:nvPr/>
        </p:nvSpPr>
        <p:spPr bwMode="auto">
          <a:xfrm>
            <a:off x="4796010" y="2372678"/>
            <a:ext cx="2571272" cy="2571194"/>
          </a:xfrm>
          <a:custGeom>
            <a:avLst/>
            <a:gdLst>
              <a:gd name="connsiteX0" fmla="*/ 0 w 781"/>
              <a:gd name="connsiteY0" fmla="*/ 465 h 929"/>
              <a:gd name="connsiteX1" fmla="*/ 92 w 781"/>
              <a:gd name="connsiteY1" fmla="*/ 166 h 929"/>
              <a:gd name="connsiteX2" fmla="*/ 391 w 781"/>
              <a:gd name="connsiteY2" fmla="*/ 0 h 929"/>
              <a:gd name="connsiteX3" fmla="*/ 690 w 781"/>
              <a:gd name="connsiteY3" fmla="*/ 166 h 929"/>
              <a:gd name="connsiteX4" fmla="*/ 782 w 781"/>
              <a:gd name="connsiteY4" fmla="*/ 465 h 929"/>
              <a:gd name="connsiteX5" fmla="*/ 690 w 781"/>
              <a:gd name="connsiteY5" fmla="*/ 764 h 929"/>
              <a:gd name="connsiteX6" fmla="*/ 391 w 781"/>
              <a:gd name="connsiteY6" fmla="*/ 930 h 929"/>
              <a:gd name="connsiteX7" fmla="*/ 92 w 781"/>
              <a:gd name="connsiteY7" fmla="*/ 764 h 929"/>
              <a:gd name="connsiteX8" fmla="*/ 0 w 781"/>
              <a:gd name="connsiteY8" fmla="*/ 465 h 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 h="929">
                <a:moveTo>
                  <a:pt x="0" y="465"/>
                </a:moveTo>
                <a:cubicBezTo>
                  <a:pt x="0" y="356"/>
                  <a:pt x="32" y="250"/>
                  <a:pt x="92" y="166"/>
                </a:cubicBezTo>
                <a:cubicBezTo>
                  <a:pt x="166" y="61"/>
                  <a:pt x="276" y="0"/>
                  <a:pt x="391" y="0"/>
                </a:cubicBezTo>
                <a:cubicBezTo>
                  <a:pt x="506" y="0"/>
                  <a:pt x="616" y="61"/>
                  <a:pt x="690" y="166"/>
                </a:cubicBezTo>
                <a:cubicBezTo>
                  <a:pt x="749" y="250"/>
                  <a:pt x="782" y="356"/>
                  <a:pt x="782" y="465"/>
                </a:cubicBezTo>
                <a:cubicBezTo>
                  <a:pt x="782" y="574"/>
                  <a:pt x="750" y="680"/>
                  <a:pt x="690" y="764"/>
                </a:cubicBezTo>
                <a:cubicBezTo>
                  <a:pt x="616" y="869"/>
                  <a:pt x="506" y="930"/>
                  <a:pt x="391" y="930"/>
                </a:cubicBezTo>
                <a:cubicBezTo>
                  <a:pt x="276" y="930"/>
                  <a:pt x="166" y="869"/>
                  <a:pt x="92" y="764"/>
                </a:cubicBezTo>
                <a:cubicBezTo>
                  <a:pt x="33" y="680"/>
                  <a:pt x="0" y="574"/>
                  <a:pt x="0" y="465"/>
                </a:cubicBezTo>
                <a:close/>
              </a:path>
            </a:pathLst>
          </a:custGeom>
          <a:solidFill>
            <a:schemeClr val="hlink"/>
          </a:solidFill>
          <a:ln w="9525">
            <a:solidFill>
              <a:srgbClr val="000000"/>
            </a:solidFill>
            <a:prstDash val="dash"/>
            <a:round/>
            <a:headEnd/>
            <a:tailEnd/>
          </a:ln>
        </p:spPr>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buFontTx/>
              <a:buNone/>
            </a:pPr>
            <a:r>
              <a:rPr lang="ar-SY"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سوق </a:t>
            </a:r>
            <a:endParaRPr lang="ar-SY"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a:p>
            <a:pPr algn="ctr">
              <a:buFontTx/>
              <a:buNone/>
            </a:pPr>
            <a:r>
              <a:rPr lang="ar-SY"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سلع وخدمات</a:t>
            </a:r>
            <a:endParaRPr lang="en-US"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1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2000" fill="hold"/>
                                        <p:tgtEl>
                                          <p:spTgt spid="11"/>
                                        </p:tgtEl>
                                        <p:attrNameLst>
                                          <p:attrName>ppt_x</p:attrName>
                                        </p:attrNameLst>
                                      </p:cBhvr>
                                      <p:tavLst>
                                        <p:tav tm="0">
                                          <p:val>
                                            <p:strVal val="0-#ppt_w/2"/>
                                          </p:val>
                                        </p:tav>
                                        <p:tav tm="100000">
                                          <p:val>
                                            <p:strVal val="#ppt_x"/>
                                          </p:val>
                                        </p:tav>
                                      </p:tavLst>
                                    </p:anim>
                                    <p:anim calcmode="lin" valueType="num">
                                      <p:cBhvr additive="base">
                                        <p:cTn id="11" dur="2000" fill="hold"/>
                                        <p:tgtEl>
                                          <p:spTgt spid="11"/>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2" fill="hold" grpId="0" nodeType="afterEffect">
                                  <p:stCondLst>
                                    <p:cond delay="0"/>
                                  </p:stCondLst>
                                  <p:iterate type="lt">
                                    <p:tmPct val="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6" presetClass="emph" presetSubtype="0" fill="hold" grpId="1" nodeType="afterEffect">
                                  <p:stCondLst>
                                    <p:cond delay="0"/>
                                  </p:stCondLst>
                                  <p:iterate type="lt">
                                    <p:tmPct val="0"/>
                                  </p:iterate>
                                  <p:childTnLst>
                                    <p:animScale>
                                      <p:cBhvr>
                                        <p:cTn id="19" dur="2000" fill="hold"/>
                                        <p:tgtEl>
                                          <p:spTgt spid="10"/>
                                        </p:tgtEl>
                                      </p:cBhvr>
                                      <p:by x="150000" y="150000"/>
                                    </p:animScale>
                                  </p:childTnLst>
                                </p:cTn>
                              </p:par>
                            </p:childTnLst>
                          </p:cTn>
                        </p:par>
                        <p:par>
                          <p:cTn id="20" fill="hold">
                            <p:stCondLst>
                              <p:cond delay="6000"/>
                            </p:stCondLst>
                            <p:childTnLst>
                              <p:par>
                                <p:cTn id="21" presetID="26" presetClass="emph" presetSubtype="0" repeatCount="indefinite" fill="hold" grpId="2" nodeType="afterEffect">
                                  <p:stCondLst>
                                    <p:cond delay="0"/>
                                  </p:stCondLst>
                                  <p:endCondLst>
                                    <p:cond evt="onNext" delay="0">
                                      <p:tgtEl>
                                        <p:sldTgt/>
                                      </p:tgtEl>
                                    </p:cond>
                                  </p:endCondLst>
                                  <p:iterate type="lt">
                                    <p:tmPct val="0"/>
                                  </p:iterate>
                                  <p:childTnLst>
                                    <p:animEffect transition="out" filter="fade">
                                      <p:cBhvr>
                                        <p:cTn id="22" dur="2000" tmFilter="0, 0; .2, .5; .8, .5; 1, 0"/>
                                        <p:tgtEl>
                                          <p:spTgt spid="10"/>
                                        </p:tgtEl>
                                      </p:cBhvr>
                                    </p:animEffect>
                                    <p:animScale>
                                      <p:cBhvr>
                                        <p:cTn id="23" dur="10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
            <a:ext cx="2285984" cy="1019648"/>
          </a:xfrm>
          <a:prstGeom prst="rect">
            <a:avLst/>
          </a:prstGeom>
          <a:noFill/>
          <a:ln w="9525">
            <a:noFill/>
            <a:miter lim="800000"/>
            <a:headEnd/>
            <a:tailEnd/>
          </a:ln>
          <a:effectLst/>
        </p:spPr>
      </p:pic>
      <p:pic>
        <p:nvPicPr>
          <p:cNvPr id="26" name="صورة 25" descr="FORD.PNG"/>
          <p:cNvPicPr>
            <a:picLocks noChangeAspect="1"/>
          </p:cNvPicPr>
          <p:nvPr/>
        </p:nvPicPr>
        <p:blipFill>
          <a:blip r:embed="rId3"/>
          <a:stretch>
            <a:fillRect/>
          </a:stretch>
        </p:blipFill>
        <p:spPr>
          <a:xfrm>
            <a:off x="-1" y="1751186"/>
            <a:ext cx="9144001" cy="5106838"/>
          </a:xfrm>
          <a:prstGeom prst="rect">
            <a:avLst/>
          </a:prstGeom>
        </p:spPr>
      </p:pic>
      <p:sp>
        <p:nvSpPr>
          <p:cNvPr id="27" name="وسيلة شرح بيضاوية 26"/>
          <p:cNvSpPr/>
          <p:nvPr/>
        </p:nvSpPr>
        <p:spPr bwMode="auto">
          <a:xfrm>
            <a:off x="4357686" y="285728"/>
            <a:ext cx="2357453" cy="1428760"/>
          </a:xfrm>
          <a:prstGeom prst="wedgeEllipseCallout">
            <a:avLst>
              <a:gd name="adj1" fmla="val -119014"/>
              <a:gd name="adj2" fmla="val 238004"/>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1" anchor="ctr" anchorCtr="0" compatLnSpc="1">
            <a:prstTxWarp prst="textNoShape">
              <a:avLst/>
            </a:prstTxWarp>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indent="0" algn="r" defTabSz="914400" rtl="1" eaLnBrk="1" fontAlgn="base" latinLnBrk="0" hangingPunct="1">
              <a:lnSpc>
                <a:spcPct val="100000"/>
              </a:lnSpc>
              <a:spcBef>
                <a:spcPct val="0"/>
              </a:spcBef>
              <a:spcAft>
                <a:spcPct val="0"/>
              </a:spcAft>
              <a:buClrTx/>
              <a:buSzTx/>
              <a:buNone/>
              <a:tabLst/>
            </a:pPr>
            <a:r>
              <a:rPr lang="en-US" b="1" dirty="0" smtClean="0">
                <a:ln/>
                <a:solidFill>
                  <a:schemeClr val="accent3"/>
                </a:solidFill>
                <a:latin typeface="Arial" charset="0"/>
                <a:cs typeface="Traditional Arabic" pitchFamily="2" charset="-78"/>
              </a:rPr>
              <a:t>Financing Solutions</a:t>
            </a:r>
            <a:endParaRPr kumimoji="0" lang="ar-SY" sz="2400" b="1" i="0" u="none" strike="noStrike" normalizeH="0" baseline="0" dirty="0" smtClean="0">
              <a:ln/>
              <a:solidFill>
                <a:schemeClr val="accent3"/>
              </a:solidFill>
              <a:latin typeface="Arial" charset="0"/>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123.PNG"/>
          <p:cNvPicPr>
            <a:picLocks noChangeAspect="1"/>
          </p:cNvPicPr>
          <p:nvPr/>
        </p:nvPicPr>
        <p:blipFill>
          <a:blip r:embed="rId2"/>
          <a:stretch>
            <a:fillRect/>
          </a:stretch>
        </p:blipFill>
        <p:spPr>
          <a:xfrm>
            <a:off x="2495582" y="-24"/>
            <a:ext cx="6648450" cy="6810375"/>
          </a:xfrm>
          <a:prstGeom prst="rect">
            <a:avLst/>
          </a:prstGeom>
        </p:spPr>
      </p:pic>
      <p:sp>
        <p:nvSpPr>
          <p:cNvPr id="6" name="وسيلة شرح بيضاوية 5"/>
          <p:cNvSpPr/>
          <p:nvPr/>
        </p:nvSpPr>
        <p:spPr bwMode="auto">
          <a:xfrm flipH="1">
            <a:off x="71438" y="71414"/>
            <a:ext cx="2143108" cy="1500198"/>
          </a:xfrm>
          <a:prstGeom prst="wedgeEllipseCallout">
            <a:avLst>
              <a:gd name="adj1" fmla="val -140820"/>
              <a:gd name="adj2" fmla="val 71244"/>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1" anchor="ctr" anchorCtr="0" compatLnSpc="1">
            <a:prstTxWarp prst="textNoShape">
              <a:avLst/>
            </a:prstTxWarp>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indent="0" algn="ctr" defTabSz="914400" rtl="1" eaLnBrk="1" fontAlgn="base" latinLnBrk="0" hangingPunct="1">
              <a:lnSpc>
                <a:spcPct val="100000"/>
              </a:lnSpc>
              <a:spcBef>
                <a:spcPct val="0"/>
              </a:spcBef>
              <a:spcAft>
                <a:spcPct val="0"/>
              </a:spcAft>
              <a:buClrTx/>
              <a:buSzTx/>
              <a:buNone/>
              <a:tabLst/>
            </a:pPr>
            <a:r>
              <a:rPr lang="en-US" b="1" dirty="0" smtClean="0">
                <a:ln/>
                <a:solidFill>
                  <a:schemeClr val="accent3"/>
                </a:solidFill>
                <a:latin typeface="Arial" charset="0"/>
                <a:cs typeface="Traditional Arabic" pitchFamily="2" charset="-78"/>
              </a:rPr>
              <a:t>Financial</a:t>
            </a:r>
          </a:p>
          <a:p>
            <a:pPr marL="0" marR="0" indent="0" algn="ctr" defTabSz="914400" rtl="1" eaLnBrk="1" fontAlgn="base" latinLnBrk="0" hangingPunct="1">
              <a:lnSpc>
                <a:spcPct val="100000"/>
              </a:lnSpc>
              <a:spcBef>
                <a:spcPct val="0"/>
              </a:spcBef>
              <a:spcAft>
                <a:spcPct val="0"/>
              </a:spcAft>
              <a:buClrTx/>
              <a:buSzTx/>
              <a:buNone/>
              <a:tabLst/>
            </a:pPr>
            <a:r>
              <a:rPr lang="en-US" b="1" dirty="0" smtClean="0">
                <a:ln/>
                <a:solidFill>
                  <a:schemeClr val="accent3"/>
                </a:solidFill>
                <a:latin typeface="Arial" charset="0"/>
                <a:cs typeface="Traditional Arabic" pitchFamily="2" charset="-78"/>
              </a:rPr>
              <a:t>Options</a:t>
            </a:r>
            <a:endParaRPr kumimoji="0" lang="ar-SY" sz="2400" b="1" i="0" u="none" strike="noStrike" normalizeH="0" baseline="0" dirty="0" smtClean="0">
              <a:ln/>
              <a:solidFill>
                <a:schemeClr val="accent3"/>
              </a:solidFill>
              <a:latin typeface="Arial" charset="0"/>
              <a:cs typeface="Traditional Arabic" pitchFamily="2" charset="-78"/>
            </a:endParaRPr>
          </a:p>
        </p:txBody>
      </p:sp>
      <p:sp>
        <p:nvSpPr>
          <p:cNvPr id="12" name="وسيلة شرح بيضاوية 11"/>
          <p:cNvSpPr/>
          <p:nvPr/>
        </p:nvSpPr>
        <p:spPr bwMode="auto">
          <a:xfrm flipH="1">
            <a:off x="214282" y="2928934"/>
            <a:ext cx="2143108" cy="1500198"/>
          </a:xfrm>
          <a:prstGeom prst="wedgeEllipseCallout">
            <a:avLst>
              <a:gd name="adj1" fmla="val -123485"/>
              <a:gd name="adj2" fmla="val 57912"/>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1" anchor="ctr" anchorCtr="0" compatLnSpc="1">
            <a:prstTxWarp prst="textNoShape">
              <a:avLst/>
            </a:prstTxWarp>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indent="0" algn="ctr" defTabSz="914400" rtl="1" eaLnBrk="1" fontAlgn="base" latinLnBrk="0" hangingPunct="1">
              <a:lnSpc>
                <a:spcPct val="100000"/>
              </a:lnSpc>
              <a:spcBef>
                <a:spcPct val="0"/>
              </a:spcBef>
              <a:spcAft>
                <a:spcPct val="0"/>
              </a:spcAft>
              <a:buClrTx/>
              <a:buSzTx/>
              <a:buNone/>
              <a:tabLst/>
            </a:pPr>
            <a:r>
              <a:rPr lang="en-US" b="1" dirty="0" smtClean="0">
                <a:ln/>
                <a:solidFill>
                  <a:schemeClr val="accent3"/>
                </a:solidFill>
                <a:latin typeface="Arial" charset="0"/>
                <a:cs typeface="Traditional Arabic" pitchFamily="2" charset="-78"/>
              </a:rPr>
              <a:t>Decision Making</a:t>
            </a:r>
          </a:p>
          <a:p>
            <a:pPr marL="0" marR="0" indent="0" algn="ctr" defTabSz="914400" rtl="1" eaLnBrk="1" fontAlgn="base" latinLnBrk="0" hangingPunct="1">
              <a:lnSpc>
                <a:spcPct val="100000"/>
              </a:lnSpc>
              <a:spcBef>
                <a:spcPct val="0"/>
              </a:spcBef>
              <a:spcAft>
                <a:spcPct val="0"/>
              </a:spcAft>
              <a:buClrTx/>
              <a:buSzTx/>
              <a:buNone/>
              <a:tabLst/>
            </a:pPr>
            <a:r>
              <a:rPr lang="en-US" b="1" dirty="0" smtClean="0">
                <a:ln/>
                <a:solidFill>
                  <a:schemeClr val="accent3"/>
                </a:solidFill>
                <a:latin typeface="Arial" charset="0"/>
                <a:cs typeface="Traditional Arabic" pitchFamily="2" charset="-78"/>
              </a:rPr>
              <a:t>Tools</a:t>
            </a:r>
            <a:endParaRPr kumimoji="0" lang="ar-SY" sz="2400" b="1" i="0" u="none" strike="noStrike" normalizeH="0" baseline="0" dirty="0" smtClean="0">
              <a:ln/>
              <a:solidFill>
                <a:schemeClr val="accent3"/>
              </a:solidFill>
              <a:latin typeface="Arial" charset="0"/>
              <a:cs typeface="Traditional Arabic" pitchFamily="2" charset="-78"/>
            </a:endParaRPr>
          </a:p>
        </p:txBody>
      </p:sp>
      <p:sp>
        <p:nvSpPr>
          <p:cNvPr id="13" name="مستطيل ذو زوايا قطرية مستديرة 12"/>
          <p:cNvSpPr/>
          <p:nvPr/>
        </p:nvSpPr>
        <p:spPr bwMode="auto">
          <a:xfrm>
            <a:off x="4000496" y="3500438"/>
            <a:ext cx="5143504" cy="2428892"/>
          </a:xfrm>
          <a:prstGeom prst="round2DiagRect">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none" lIns="91440" tIns="45720" rIns="91440" bIns="45720" numCol="1" rtlCol="1" anchor="ctr" anchorCtr="0" compatLnSpc="1">
            <a:prstTxWarp prst="textNoShape">
              <a:avLst/>
            </a:prstTxWarp>
            <a:spAutoFit/>
          </a:bodyPr>
          <a:lstStyle/>
          <a:p>
            <a:pPr marL="0" marR="0" indent="0" algn="r" defTabSz="914400" rtl="1" eaLnBrk="1" fontAlgn="base" latinLnBrk="0" hangingPunct="1">
              <a:lnSpc>
                <a:spcPct val="100000"/>
              </a:lnSpc>
              <a:spcBef>
                <a:spcPct val="0"/>
              </a:spcBef>
              <a:spcAft>
                <a:spcPct val="0"/>
              </a:spcAft>
              <a:buClrTx/>
              <a:buSzTx/>
              <a:buFontTx/>
              <a:buChar char="•"/>
              <a:tabLst/>
            </a:pPr>
            <a:endParaRPr kumimoji="0" lang="ar-SY" sz="2400" b="0" i="0" u="none" strike="noStrike" cap="none" normalizeH="0" baseline="0" smtClean="0">
              <a:ln>
                <a:noFill/>
              </a:ln>
              <a:solidFill>
                <a:schemeClr val="tx1"/>
              </a:solidFill>
              <a:effectLst/>
              <a:latin typeface="Arial" charset="0"/>
              <a:cs typeface="Traditional Arabic" pitchFamily="2" charset="-78"/>
            </a:endParaRPr>
          </a:p>
        </p:txBody>
      </p:sp>
      <p:sp>
        <p:nvSpPr>
          <p:cNvPr id="14" name="وسيلة شرح بيضاوية 13"/>
          <p:cNvSpPr/>
          <p:nvPr/>
        </p:nvSpPr>
        <p:spPr bwMode="auto">
          <a:xfrm flipH="1">
            <a:off x="71470" y="4714884"/>
            <a:ext cx="2357390" cy="1500198"/>
          </a:xfrm>
          <a:prstGeom prst="wedgeEllipseCallout">
            <a:avLst>
              <a:gd name="adj1" fmla="val -123485"/>
              <a:gd name="adj2" fmla="val 57912"/>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1" anchor="ctr" anchorCtr="0" compatLnSpc="1">
            <a:prstTxWarp prst="textNoShape">
              <a:avLst/>
            </a:prstTxWarp>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None/>
            </a:pPr>
            <a:r>
              <a:rPr lang="en-US" b="1" dirty="0" smtClean="0">
                <a:ln/>
                <a:solidFill>
                  <a:schemeClr val="accent3"/>
                </a:solidFill>
                <a:latin typeface="Arial" charset="0"/>
                <a:cs typeface="Traditional Arabic" pitchFamily="2" charset="-78"/>
              </a:rPr>
              <a:t>Insurance</a:t>
            </a:r>
          </a:p>
          <a:p>
            <a:pPr algn="ctr">
              <a:buNone/>
            </a:pPr>
            <a:r>
              <a:rPr lang="en-US" b="1" dirty="0" smtClean="0">
                <a:ln/>
                <a:solidFill>
                  <a:schemeClr val="accent3"/>
                </a:solidFill>
                <a:latin typeface="Arial" charset="0"/>
                <a:cs typeface="Traditional Arabic" pitchFamily="2" charset="-78"/>
              </a:rPr>
              <a:t>Options</a:t>
            </a:r>
            <a:endParaRPr lang="ar-SY" b="1" dirty="0" smtClean="0">
              <a:ln/>
              <a:solidFill>
                <a:schemeClr val="accent3"/>
              </a:solidFill>
              <a:latin typeface="Arial" charset="0"/>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000"/>
                                        <p:tgtEl>
                                          <p:spTgt spid="6"/>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1000"/>
                                        <p:tgtEl>
                                          <p:spTgt spid="12"/>
                                        </p:tgtEl>
                                      </p:cBhvr>
                                    </p:animEffect>
                                  </p:childTnLst>
                                </p:cTn>
                              </p:par>
                            </p:childTnLst>
                          </p:cTn>
                        </p:par>
                        <p:par>
                          <p:cTn id="17" fill="hold">
                            <p:stCondLst>
                              <p:cond delay="3000"/>
                            </p:stCondLst>
                            <p:childTnLst>
                              <p:par>
                                <p:cTn id="18" presetID="2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descr="333.PNG"/>
          <p:cNvPicPr>
            <a:picLocks noChangeAspect="1"/>
          </p:cNvPicPr>
          <p:nvPr/>
        </p:nvPicPr>
        <p:blipFill>
          <a:blip r:embed="rId2"/>
          <a:srcRect l="1547"/>
          <a:stretch>
            <a:fillRect/>
          </a:stretch>
        </p:blipFill>
        <p:spPr>
          <a:xfrm>
            <a:off x="8477" y="0"/>
            <a:ext cx="9092691" cy="6858000"/>
          </a:xfrm>
          <a:prstGeom prst="rect">
            <a:avLst/>
          </a:prstGeom>
        </p:spPr>
      </p:pic>
      <p:sp>
        <p:nvSpPr>
          <p:cNvPr id="14" name="وسيلة شرح بيضاوية 13"/>
          <p:cNvSpPr/>
          <p:nvPr/>
        </p:nvSpPr>
        <p:spPr bwMode="auto">
          <a:xfrm>
            <a:off x="7358082" y="2214554"/>
            <a:ext cx="1571636" cy="1428760"/>
          </a:xfrm>
          <a:prstGeom prst="wedgeEllipseCallout">
            <a:avLst>
              <a:gd name="adj1" fmla="val -58237"/>
              <a:gd name="adj2" fmla="val 121771"/>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ctr" anchorCtr="0" compatLnSpc="1">
            <a:prstTxWarp prst="textNoShape">
              <a:avLst/>
            </a:prstTxWarp>
            <a:noAutofit/>
          </a:bodyPr>
          <a:lstStyle/>
          <a:p>
            <a:pPr marL="0" marR="0" indent="0" algn="ctr" defTabSz="914400" rtl="1" eaLnBrk="1" fontAlgn="base" latinLnBrk="0" hangingPunct="1">
              <a:lnSpc>
                <a:spcPct val="100000"/>
              </a:lnSpc>
              <a:spcBef>
                <a:spcPct val="0"/>
              </a:spcBef>
              <a:spcAft>
                <a:spcPct val="0"/>
              </a:spcAft>
              <a:buClrTx/>
              <a:buSzTx/>
              <a:buNone/>
              <a:tabLst/>
            </a:pPr>
            <a:r>
              <a:rPr kumimoji="0" lang="ar-SY" sz="2800" b="1"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إدارة الحساب</a:t>
            </a:r>
          </a:p>
        </p:txBody>
      </p:sp>
      <p:sp>
        <p:nvSpPr>
          <p:cNvPr id="16" name="وسيلة شرح بيضاوية 15"/>
          <p:cNvSpPr/>
          <p:nvPr/>
        </p:nvSpPr>
        <p:spPr bwMode="auto">
          <a:xfrm>
            <a:off x="2000232" y="1500174"/>
            <a:ext cx="1643074" cy="1428760"/>
          </a:xfrm>
          <a:prstGeom prst="wedgeEllipseCallout">
            <a:avLst>
              <a:gd name="adj1" fmla="val -43135"/>
              <a:gd name="adj2" fmla="val 101997"/>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ctr" anchorCtr="0" compatLnSpc="1">
            <a:prstTxWarp prst="textNoShape">
              <a:avLst/>
            </a:prstTxWarp>
            <a:noAutofit/>
          </a:bodyPr>
          <a:lstStyle/>
          <a:p>
            <a:pPr marL="0" marR="0" indent="0" algn="ctr" defTabSz="914400" rtl="1" eaLnBrk="1" fontAlgn="base" latinLnBrk="0" hangingPunct="1">
              <a:lnSpc>
                <a:spcPct val="100000"/>
              </a:lnSpc>
              <a:spcBef>
                <a:spcPct val="0"/>
              </a:spcBef>
              <a:spcAft>
                <a:spcPct val="0"/>
              </a:spcAft>
              <a:buClrTx/>
              <a:buSzTx/>
              <a:buNone/>
              <a:tabLst/>
            </a:pPr>
            <a:r>
              <a:rPr kumimoji="0" lang="ar-SY" sz="2800" b="1" i="0" u="none" strike="noStrike" normalizeH="0" baseline="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أدوات الائتمان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1000"/>
                                        <p:tgtEl>
                                          <p:spTgt spid="1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1000"/>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Char char="•"/>
          <a:tabLst/>
          <a:defRPr kumimoji="0" lang="ar-SA" sz="2400" b="0" i="0" u="none" strike="noStrike" cap="none" normalizeH="0" baseline="0" smtClean="0">
            <a:ln>
              <a:noFill/>
            </a:ln>
            <a:solidFill>
              <a:schemeClr val="tx1"/>
            </a:solidFill>
            <a:effectLst/>
            <a:latin typeface="Arial" charset="0"/>
            <a:cs typeface="Traditional Arabic"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Char char="•"/>
          <a:tabLst/>
          <a:defRPr kumimoji="0" lang="ar-SA" sz="2400" b="0" i="0" u="none" strike="noStrike" cap="none" normalizeH="0" baseline="0" smtClean="0">
            <a:ln>
              <a:noFill/>
            </a:ln>
            <a:solidFill>
              <a:schemeClr val="tx1"/>
            </a:solidFill>
            <a:effectLst/>
            <a:latin typeface="Arial" charset="0"/>
            <a:cs typeface="Traditional Arabic" pitchFamily="2" charset="-7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Satellite Dish</Template>
  <TotalTime>1529</TotalTime>
  <Words>1603</Words>
  <Application>Microsoft Office PowerPoint</Application>
  <PresentationFormat>عرض على الشاشة (3:4)‏</PresentationFormat>
  <Paragraphs>163</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Network</vt:lpstr>
      <vt:lpstr>الوساطة المالية  ومخاطر  الصناعة المصرفية الإسلامية</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صناعة التمويل  في المصارف والمؤسسات المالية الإسلامية</dc:title>
  <dc:creator>user</dc:creator>
  <cp:lastModifiedBy>User</cp:lastModifiedBy>
  <cp:revision>129</cp:revision>
  <dcterms:created xsi:type="dcterms:W3CDTF">2006-10-08T18:30:18Z</dcterms:created>
  <dcterms:modified xsi:type="dcterms:W3CDTF">2010-04-01T18:38:14Z</dcterms:modified>
</cp:coreProperties>
</file>